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58" r:id="rId4"/>
    <p:sldId id="261" r:id="rId5"/>
    <p:sldId id="262" r:id="rId6"/>
    <p:sldId id="296" r:id="rId7"/>
    <p:sldId id="297" r:id="rId8"/>
    <p:sldId id="298" r:id="rId9"/>
    <p:sldId id="263" r:id="rId10"/>
    <p:sldId id="269" r:id="rId11"/>
    <p:sldId id="264" r:id="rId12"/>
    <p:sldId id="275" r:id="rId13"/>
    <p:sldId id="291" r:id="rId14"/>
    <p:sldId id="265" r:id="rId15"/>
    <p:sldId id="270" r:id="rId16"/>
    <p:sldId id="266" r:id="rId17"/>
    <p:sldId id="268" r:id="rId18"/>
    <p:sldId id="292" r:id="rId19"/>
    <p:sldId id="293" r:id="rId20"/>
    <p:sldId id="294" r:id="rId21"/>
    <p:sldId id="295" r:id="rId22"/>
    <p:sldId id="272" r:id="rId23"/>
    <p:sldId id="273" r:id="rId24"/>
    <p:sldId id="271" r:id="rId25"/>
    <p:sldId id="274" r:id="rId26"/>
    <p:sldId id="276" r:id="rId27"/>
    <p:sldId id="277" r:id="rId28"/>
    <p:sldId id="306" r:id="rId29"/>
    <p:sldId id="278" r:id="rId30"/>
    <p:sldId id="301" r:id="rId31"/>
    <p:sldId id="279" r:id="rId32"/>
    <p:sldId id="300" r:id="rId33"/>
    <p:sldId id="280" r:id="rId34"/>
    <p:sldId id="283" r:id="rId35"/>
    <p:sldId id="281" r:id="rId36"/>
    <p:sldId id="282" r:id="rId37"/>
    <p:sldId id="284" r:id="rId38"/>
    <p:sldId id="285" r:id="rId39"/>
    <p:sldId id="286" r:id="rId40"/>
    <p:sldId id="259" r:id="rId41"/>
    <p:sldId id="287" r:id="rId42"/>
    <p:sldId id="288" r:id="rId43"/>
    <p:sldId id="290" r:id="rId44"/>
    <p:sldId id="324" r:id="rId45"/>
    <p:sldId id="267" r:id="rId46"/>
    <p:sldId id="302" r:id="rId47"/>
    <p:sldId id="303" r:id="rId48"/>
    <p:sldId id="304" r:id="rId49"/>
    <p:sldId id="323" r:id="rId50"/>
    <p:sldId id="305" r:id="rId51"/>
    <p:sldId id="299" r:id="rId52"/>
    <p:sldId id="320" r:id="rId53"/>
    <p:sldId id="308" r:id="rId54"/>
    <p:sldId id="309" r:id="rId55"/>
    <p:sldId id="310" r:id="rId56"/>
    <p:sldId id="311" r:id="rId57"/>
    <p:sldId id="312" r:id="rId58"/>
    <p:sldId id="321" r:id="rId59"/>
    <p:sldId id="322" r:id="rId60"/>
    <p:sldId id="313" r:id="rId61"/>
    <p:sldId id="307" r:id="rId62"/>
    <p:sldId id="314" r:id="rId63"/>
    <p:sldId id="315" r:id="rId64"/>
    <p:sldId id="316" r:id="rId65"/>
    <p:sldId id="317" r:id="rId66"/>
    <p:sldId id="318" r:id="rId67"/>
    <p:sldId id="319" r:id="rId68"/>
    <p:sldId id="26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4DE22-BB9C-422A-B870-8285B1754E08}" type="datetimeFigureOut">
              <a:rPr lang="en-US" smtClean="0"/>
              <a:t>10/11/2010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39280-BBE3-4A7C-8830-3BB61F1E0BB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E39280-BBE3-4A7C-8830-3BB61F1E0BB7}" type="slidenum">
              <a:rPr lang="en-US" smtClean="0"/>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959EF-8022-41B0-863B-ACA32D816562}"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959EF-8022-41B0-863B-ACA32D816562}"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959EF-8022-41B0-863B-ACA32D816562}"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959EF-8022-41B0-863B-ACA32D816562}"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959EF-8022-41B0-863B-ACA32D816562}" type="datetimeFigureOut">
              <a:rPr lang="en-US" smtClean="0"/>
              <a:pPr/>
              <a:t>10/9/2010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3959EF-8022-41B0-863B-ACA32D816562}" type="datetimeFigureOut">
              <a:rPr lang="en-US" smtClean="0"/>
              <a:pPr/>
              <a:t>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3959EF-8022-41B0-863B-ACA32D816562}" type="datetimeFigureOut">
              <a:rPr lang="en-US" smtClean="0"/>
              <a:pPr/>
              <a:t>10/9/2010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959EF-8022-41B0-863B-ACA32D816562}" type="datetimeFigureOut">
              <a:rPr lang="en-US" smtClean="0"/>
              <a:pPr/>
              <a:t>10/9/2010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959EF-8022-41B0-863B-ACA32D816562}" type="datetimeFigureOut">
              <a:rPr lang="en-US" smtClean="0"/>
              <a:pPr/>
              <a:t>10/9/2010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959EF-8022-41B0-863B-ACA32D816562}" type="datetimeFigureOut">
              <a:rPr lang="en-US" smtClean="0"/>
              <a:pPr/>
              <a:t>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959EF-8022-41B0-863B-ACA32D816562}" type="datetimeFigureOut">
              <a:rPr lang="en-US" smtClean="0"/>
              <a:pPr/>
              <a:t>10/9/2010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F82A2-3238-4567-BFA5-F4B7FCDE39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959EF-8022-41B0-863B-ACA32D816562}" type="datetimeFigureOut">
              <a:rPr lang="en-US" smtClean="0"/>
              <a:pPr/>
              <a:t>10/9/2010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F82A2-3238-4567-BFA5-F4B7FCDE39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e/e2/Virginia_quarter,_reverse_side,_2000.jpg"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upload.wikimedia.org/wikipedia/en/9/99/JamestownMarkerA.jpg"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en/7/79/Jamestownsettlement.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en/d/d7/Pocahontas_Rolfe_crop.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c/c8/1622_massacre_jamestown_de_Bry.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b/b8/Pequot_war.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en/e/e7/Indians_Attacking_a_Garrison_House.jpg"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en.wikipedia.org/wiki/File:Wpdms_virginia_company_plymouth_council.pn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upload.wikimedia.org/wikipedia/commons/7/76/Ctcolony.png"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upload.wikimedia.org/wikipedia/commons/1/15/Treaty_of_Penn_with_Indians_by_Benjamin_West.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upload.wikimedia.org/wikipedia/commons/c/c4/Nieuw_Nederland_and_Nya_Sverige.pn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upload.wikimedia.org/wikipedia/commons/a/a9/Marycolony.pn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American Colonies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File:Virginia quarter, reverse side, 2000.jpg">
            <a:hlinkClick r:id="rId2"/>
          </p:cNvPr>
          <p:cNvPicPr>
            <a:picLocks noChangeAspect="1" noChangeArrowheads="1"/>
          </p:cNvPicPr>
          <p:nvPr/>
        </p:nvPicPr>
        <p:blipFill>
          <a:blip r:embed="rId3" cstate="print"/>
          <a:srcRect/>
          <a:stretch>
            <a:fillRect/>
          </a:stretch>
        </p:blipFill>
        <p:spPr bwMode="auto">
          <a:xfrm>
            <a:off x="0" y="0"/>
            <a:ext cx="4045342" cy="4038600"/>
          </a:xfrm>
          <a:prstGeom prst="rect">
            <a:avLst/>
          </a:prstGeom>
          <a:noFill/>
        </p:spPr>
      </p:pic>
      <p:pic>
        <p:nvPicPr>
          <p:cNvPr id="25606" name="Picture 6" descr="http://upload.wikimedia.org/wikipedia/commons/5/5e/Godspeed_replica.jpg"/>
          <p:cNvPicPr>
            <a:picLocks noChangeAspect="1" noChangeArrowheads="1"/>
          </p:cNvPicPr>
          <p:nvPr/>
        </p:nvPicPr>
        <p:blipFill>
          <a:blip r:embed="rId4" cstate="print"/>
          <a:srcRect/>
          <a:stretch>
            <a:fillRect/>
          </a:stretch>
        </p:blipFill>
        <p:spPr bwMode="auto">
          <a:xfrm>
            <a:off x="0" y="0"/>
            <a:ext cx="5149602" cy="6858000"/>
          </a:xfrm>
          <a:prstGeom prst="rect">
            <a:avLst/>
          </a:prstGeom>
          <a:noFill/>
        </p:spPr>
      </p:pic>
      <p:pic>
        <p:nvPicPr>
          <p:cNvPr id="25602" name="Picture 2" descr="File:JamestownMarkerA.jpg">
            <a:hlinkClick r:id="rId5"/>
          </p:cNvPr>
          <p:cNvPicPr>
            <a:picLocks noChangeAspect="1" noChangeArrowheads="1"/>
          </p:cNvPicPr>
          <p:nvPr/>
        </p:nvPicPr>
        <p:blipFill>
          <a:blip r:embed="rId6" cstate="print"/>
          <a:srcRect/>
          <a:stretch>
            <a:fillRect/>
          </a:stretch>
        </p:blipFill>
        <p:spPr bwMode="auto">
          <a:xfrm>
            <a:off x="3505200" y="-197165"/>
            <a:ext cx="5638801" cy="729512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Virginia Colony</a:t>
            </a:r>
            <a:endParaRPr lang="en-US" dirty="0"/>
          </a:p>
        </p:txBody>
      </p:sp>
      <p:sp>
        <p:nvSpPr>
          <p:cNvPr id="3" name="Content Placeholder 2"/>
          <p:cNvSpPr>
            <a:spLocks noGrp="1"/>
          </p:cNvSpPr>
          <p:nvPr>
            <p:ph idx="1"/>
          </p:nvPr>
        </p:nvSpPr>
        <p:spPr>
          <a:xfrm>
            <a:off x="304800" y="1066800"/>
            <a:ext cx="8610600" cy="5562600"/>
          </a:xfrm>
        </p:spPr>
        <p:txBody>
          <a:bodyPr>
            <a:normAutofit/>
          </a:bodyPr>
          <a:lstStyle/>
          <a:p>
            <a:r>
              <a:rPr lang="en-US" sz="2400" dirty="0" smtClean="0"/>
              <a:t>The resourceful John Smith led the colony through the initial difficulties but was injured in an explosion and shipped back to England in 1608. Other leaders were incompetent, hoarding  food and </a:t>
            </a:r>
          </a:p>
          <a:p>
            <a:r>
              <a:rPr lang="en-US" sz="2400" dirty="0" smtClean="0"/>
              <a:t>As economic venture, it was a failure. Life was harsh. They alienated themselves with their native Americans neighbors:</a:t>
            </a:r>
          </a:p>
          <a:p>
            <a:pPr lvl="1"/>
            <a:r>
              <a:rPr lang="en-US" sz="2000" dirty="0" smtClean="0"/>
              <a:t>The settlers first tried bullying their native neighbors to provide food, but this only resulted in violence as the Indians lashed back. </a:t>
            </a:r>
          </a:p>
          <a:p>
            <a:pPr lvl="1"/>
            <a:r>
              <a:rPr lang="en-US" sz="2000" dirty="0" smtClean="0"/>
              <a:t>Of the original 104 inhabitants, only 38 remained alive after the first nine months of the “Starving Time”</a:t>
            </a:r>
          </a:p>
          <a:p>
            <a:pPr lvl="1"/>
            <a:r>
              <a:rPr lang="en-US" sz="2000" dirty="0" smtClean="0"/>
              <a:t>Situated near swamps, the settlement was disease-ridden and trapped. </a:t>
            </a:r>
          </a:p>
          <a:p>
            <a:pPr lvl="1"/>
            <a:r>
              <a:rPr lang="en-US" sz="2000" dirty="0" smtClean="0"/>
              <a:t>Its incompetent leaders were harsh, inflicting grievous punishment for even the slightest infraction. Many fled only to be recaptured and tortured</a:t>
            </a:r>
          </a:p>
          <a:p>
            <a:pPr lvl="1"/>
            <a:r>
              <a:rPr lang="en-US" sz="2000" dirty="0" smtClean="0"/>
              <a:t>Relations with Indians were deplorable as they were viewed as less human</a:t>
            </a:r>
          </a:p>
          <a:p>
            <a:pPr lvl="1"/>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Algonquian Empire</a:t>
            </a: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dirty="0" smtClean="0"/>
              <a:t>In the Chesapeake Bay region about 24,000 Indians of various tribes were united under a powerful “emperor”</a:t>
            </a:r>
          </a:p>
          <a:p>
            <a:pPr lvl="1"/>
            <a:r>
              <a:rPr lang="en-US" dirty="0" smtClean="0"/>
              <a:t>The tribes shared in common the Algonquian language</a:t>
            </a:r>
          </a:p>
          <a:p>
            <a:r>
              <a:rPr lang="en-US" dirty="0" smtClean="0"/>
              <a:t>Powhatan, shrewd 60 y/o </a:t>
            </a:r>
            <a:r>
              <a:rPr lang="en-US" b="1" i="1" dirty="0" smtClean="0"/>
              <a:t>sachem</a:t>
            </a:r>
            <a:r>
              <a:rPr lang="en-US" dirty="0" smtClean="0"/>
              <a:t>, subdued other tribes and retained their loyalty by marriage to their chief women or of his daughters to their chief’s sons</a:t>
            </a:r>
          </a:p>
          <a:p>
            <a:r>
              <a:rPr lang="en-US" dirty="0" smtClean="0"/>
              <a:t>The capture of Capt John Smith was perhaps a similar attempt by Powhatan to acquire the English in his empire.</a:t>
            </a:r>
          </a:p>
          <a:p>
            <a:pPr lvl="1"/>
            <a:r>
              <a:rPr lang="en-US" dirty="0" smtClean="0"/>
              <a:t>It is unclear whether the attempted execution was staged or real</a:t>
            </a:r>
          </a:p>
          <a:p>
            <a:pPr lvl="1"/>
            <a:r>
              <a:rPr lang="en-US" dirty="0" smtClean="0"/>
              <a:t>It is also controversial whether Pocahontas intervened or not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5715000" cy="6874395"/>
          </a:xfrm>
          <a:prstGeom prst="rect">
            <a:avLst/>
          </a:prstGeom>
          <a:noFill/>
          <a:ln w="9525">
            <a:noFill/>
            <a:miter lim="800000"/>
            <a:headEnd/>
            <a:tailEnd/>
          </a:ln>
        </p:spPr>
      </p:pic>
      <p:pic>
        <p:nvPicPr>
          <p:cNvPr id="25602" name="Picture 2" descr="http://upload.wikimedia.org/wikipedia/commons/9/9e/Powhatan_john_smith_map.jpg"/>
          <p:cNvPicPr>
            <a:picLocks noChangeAspect="1" noChangeArrowheads="1"/>
          </p:cNvPicPr>
          <p:nvPr/>
        </p:nvPicPr>
        <p:blipFill>
          <a:blip r:embed="rId3" cstate="print"/>
          <a:srcRect/>
          <a:stretch>
            <a:fillRect/>
          </a:stretch>
        </p:blipFill>
        <p:spPr bwMode="auto">
          <a:xfrm>
            <a:off x="4975784" y="838200"/>
            <a:ext cx="4168216" cy="601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le:Jamestownsettlement.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3429000" y="3886200"/>
            <a:ext cx="5486400" cy="461665"/>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Powhatan Village 1607</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 1609, Rev. Robert Gray chided his fellow colonists, </a:t>
            </a:r>
          </a:p>
          <a:p>
            <a:pPr>
              <a:buNone/>
            </a:pPr>
            <a:r>
              <a:rPr lang="en-US" b="1" dirty="0" smtClean="0"/>
              <a:t>	“ The first objection is, by what right or warrant can we enter into the land of these Savages, take away their rightful inheritance from them, and plant ourselves in their places, being </a:t>
            </a:r>
            <a:r>
              <a:rPr lang="en-US" b="1" dirty="0" err="1" smtClean="0"/>
              <a:t>unwronged</a:t>
            </a:r>
            <a:r>
              <a:rPr lang="en-US" b="1" dirty="0" smtClean="0"/>
              <a:t> or unprovoked by them?”</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A Proprietary Colony</a:t>
            </a:r>
            <a:endParaRPr lang="en-US" dirty="0"/>
          </a:p>
        </p:txBody>
      </p:sp>
      <p:sp>
        <p:nvSpPr>
          <p:cNvPr id="3" name="Content Placeholder 2"/>
          <p:cNvSpPr>
            <a:spLocks noGrp="1"/>
          </p:cNvSpPr>
          <p:nvPr>
            <p:ph idx="1"/>
          </p:nvPr>
        </p:nvSpPr>
        <p:spPr>
          <a:xfrm>
            <a:off x="228600" y="990600"/>
            <a:ext cx="8686800" cy="5867400"/>
          </a:xfrm>
        </p:spPr>
        <p:txBody>
          <a:bodyPr>
            <a:normAutofit lnSpcReduction="10000"/>
          </a:bodyPr>
          <a:lstStyle/>
          <a:p>
            <a:r>
              <a:rPr lang="en-US" dirty="0" smtClean="0"/>
              <a:t>Commissioned by King James to help reverse economic hard times besetting England after Elizabeth’s protracted war with Spain</a:t>
            </a:r>
          </a:p>
          <a:p>
            <a:r>
              <a:rPr lang="en-US" dirty="0" smtClean="0"/>
              <a:t>Virginia Company chartered the colony under the company’s </a:t>
            </a:r>
            <a:r>
              <a:rPr lang="en-US" b="1" dirty="0" smtClean="0"/>
              <a:t>proprietary</a:t>
            </a:r>
            <a:r>
              <a:rPr lang="en-US" dirty="0" smtClean="0"/>
              <a:t> rule</a:t>
            </a:r>
          </a:p>
          <a:p>
            <a:pPr lvl="1"/>
            <a:r>
              <a:rPr lang="en-US" dirty="0" smtClean="0"/>
              <a:t>proprietary colonies were formed by private companies which ruled them according to their own interests </a:t>
            </a:r>
          </a:p>
          <a:p>
            <a:pPr lvl="1"/>
            <a:r>
              <a:rPr lang="en-US" dirty="0" smtClean="0"/>
              <a:t>The Starving Time brought the colony to verge of extinction</a:t>
            </a:r>
          </a:p>
          <a:p>
            <a:pPr lvl="1"/>
            <a:r>
              <a:rPr lang="en-US" dirty="0" smtClean="0"/>
              <a:t>After six years the company still had </a:t>
            </a:r>
            <a:r>
              <a:rPr lang="en-US" u="sng" dirty="0" smtClean="0"/>
              <a:t>nothing to show </a:t>
            </a:r>
            <a:r>
              <a:rPr lang="en-US" dirty="0" smtClean="0"/>
              <a:t>for its investment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554162"/>
          </a:xfrm>
        </p:spPr>
        <p:txBody>
          <a:bodyPr>
            <a:normAutofit/>
          </a:bodyPr>
          <a:lstStyle/>
          <a:p>
            <a:r>
              <a:rPr lang="en-US" dirty="0" smtClean="0"/>
              <a:t>John Rolfe &amp; Virginia Tobacco</a:t>
            </a:r>
            <a:endParaRPr lang="en-US" dirty="0"/>
          </a:p>
        </p:txBody>
      </p:sp>
      <p:sp>
        <p:nvSpPr>
          <p:cNvPr id="3" name="Content Placeholder 2"/>
          <p:cNvSpPr>
            <a:spLocks noGrp="1"/>
          </p:cNvSpPr>
          <p:nvPr>
            <p:ph idx="1"/>
          </p:nvPr>
        </p:nvSpPr>
        <p:spPr>
          <a:xfrm>
            <a:off x="304800" y="2286000"/>
            <a:ext cx="8458200" cy="4419600"/>
          </a:xfrm>
        </p:spPr>
        <p:txBody>
          <a:bodyPr>
            <a:normAutofit fontScale="77500" lnSpcReduction="20000"/>
          </a:bodyPr>
          <a:lstStyle/>
          <a:p>
            <a:r>
              <a:rPr lang="en-US" dirty="0" smtClean="0"/>
              <a:t>In 1610 London businessman John Rolfe arrived at the colony with new, sweeter strain of tobacco from Trinidad.</a:t>
            </a:r>
            <a:r>
              <a:rPr lang="en-US" b="1" dirty="0" smtClean="0"/>
              <a:t> </a:t>
            </a:r>
            <a:r>
              <a:rPr lang="en-US" dirty="0" smtClean="0"/>
              <a:t>Taught by the Indians about tobacco, Rolfe saw this as the only crop which was marketable in England. He led the new farmers to cultivate tobacco for export. </a:t>
            </a:r>
          </a:p>
          <a:p>
            <a:r>
              <a:rPr lang="en-US" dirty="0" smtClean="0"/>
              <a:t>By 1612, Rolfe's new strains of tobacco had been successfully cultivated and exported. Finally, a cash crop to export would make the colony profitable, and plantations and new outposts sprung up along the James River</a:t>
            </a:r>
          </a:p>
          <a:p>
            <a:r>
              <a:rPr lang="en-US" dirty="0" smtClean="0"/>
              <a:t>In 1614, Rolfe married Pocahontas, solidifying the colony’s improving relationship with Powhatan. While returning from a tour of England, Pocahontas died of disease contracted there in 1617 at the age of only 21.</a:t>
            </a:r>
            <a:endParaRPr lang="en-US" dirty="0"/>
          </a:p>
        </p:txBody>
      </p:sp>
      <p:pic>
        <p:nvPicPr>
          <p:cNvPr id="26626" name="Picture 2" descr="File:Pocahontas Rolfe crop.jpg">
            <a:hlinkClick r:id="rId2"/>
          </p:cNvPr>
          <p:cNvPicPr>
            <a:picLocks noChangeAspect="1" noChangeArrowheads="1"/>
          </p:cNvPicPr>
          <p:nvPr/>
        </p:nvPicPr>
        <p:blipFill>
          <a:blip r:embed="rId3" cstate="print"/>
          <a:srcRect b="49360"/>
          <a:stretch>
            <a:fillRect/>
          </a:stretch>
        </p:blipFill>
        <p:spPr bwMode="auto">
          <a:xfrm>
            <a:off x="5295900" y="0"/>
            <a:ext cx="3848100" cy="23581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Renewed War 1622</a:t>
            </a:r>
            <a:endParaRPr lang="en-US" dirty="0"/>
          </a:p>
        </p:txBody>
      </p:sp>
      <p:sp>
        <p:nvSpPr>
          <p:cNvPr id="3" name="Content Placeholder 2"/>
          <p:cNvSpPr>
            <a:spLocks noGrp="1"/>
          </p:cNvSpPr>
          <p:nvPr>
            <p:ph idx="1"/>
          </p:nvPr>
        </p:nvSpPr>
        <p:spPr>
          <a:xfrm>
            <a:off x="0" y="1143000"/>
            <a:ext cx="9144000" cy="5715000"/>
          </a:xfrm>
        </p:spPr>
        <p:txBody>
          <a:bodyPr>
            <a:normAutofit fontScale="85000" lnSpcReduction="10000"/>
          </a:bodyPr>
          <a:lstStyle/>
          <a:p>
            <a:r>
              <a:rPr lang="en-US" dirty="0" smtClean="0"/>
              <a:t>Jamestown had 11 years of uneasy peace with Powhatan, who reluctantly traded with English but had become increasingly “ineffectual” </a:t>
            </a:r>
          </a:p>
          <a:p>
            <a:r>
              <a:rPr lang="en-US" dirty="0" smtClean="0"/>
              <a:t>Following his death in1618, his younger brother </a:t>
            </a:r>
            <a:r>
              <a:rPr lang="en-US" b="1" i="1" dirty="0" err="1" smtClean="0"/>
              <a:t>Opechancanough</a:t>
            </a:r>
            <a:r>
              <a:rPr lang="en-US" dirty="0" smtClean="0"/>
              <a:t> became chief of the Powhatan confederacy</a:t>
            </a:r>
          </a:p>
          <a:p>
            <a:r>
              <a:rPr lang="en-US" dirty="0" smtClean="0"/>
              <a:t>The natives and the colonists came into increasingly irreconcilable conflicts as the land-hungry cash tobacco brought in more and more colonists</a:t>
            </a:r>
          </a:p>
          <a:p>
            <a:r>
              <a:rPr lang="en-US" dirty="0" smtClean="0"/>
              <a:t>In 1622, the Chief abandoned diplomacy and on March 22, 1622, stage simultaneous surprise attacks</a:t>
            </a:r>
          </a:p>
          <a:p>
            <a:r>
              <a:rPr lang="en-US" dirty="0" smtClean="0"/>
              <a:t>destroying the outlying plantations and killing 347 colonists, nearly a third of the population. </a:t>
            </a:r>
          </a:p>
          <a:p>
            <a:r>
              <a:rPr lang="en-US" dirty="0" smtClean="0"/>
              <a:t>The remaining colonists retreated to the fortified settlements in Jamestown.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ile:1622 massacre jamestown de Bry.jpg">
            <a:hlinkClick r:id="rId2"/>
          </p:cNvPr>
          <p:cNvPicPr>
            <a:picLocks noChangeAspect="1" noChangeArrowheads="1"/>
          </p:cNvPicPr>
          <p:nvPr/>
        </p:nvPicPr>
        <p:blipFill>
          <a:blip r:embed="rId3" cstate="print"/>
          <a:srcRect/>
          <a:stretch>
            <a:fillRect/>
          </a:stretch>
        </p:blipFill>
        <p:spPr bwMode="auto">
          <a:xfrm>
            <a:off x="0" y="354328"/>
            <a:ext cx="9144000" cy="650367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Keys to the New World</a:t>
            </a:r>
            <a:endParaRPr lang="en-US" dirty="0"/>
          </a:p>
        </p:txBody>
      </p:sp>
      <p:sp>
        <p:nvSpPr>
          <p:cNvPr id="3" name="Content Placeholder 2"/>
          <p:cNvSpPr>
            <a:spLocks noGrp="1"/>
          </p:cNvSpPr>
          <p:nvPr>
            <p:ph idx="1"/>
          </p:nvPr>
        </p:nvSpPr>
        <p:spPr>
          <a:xfrm>
            <a:off x="457200" y="1600200"/>
            <a:ext cx="3124200" cy="4525963"/>
          </a:xfrm>
        </p:spPr>
        <p:txBody>
          <a:bodyPr/>
          <a:lstStyle/>
          <a:p>
            <a:r>
              <a:rPr lang="en-US" dirty="0" smtClean="0"/>
              <a:t>Astrolabe</a:t>
            </a:r>
          </a:p>
          <a:p>
            <a:r>
              <a:rPr lang="en-US" dirty="0" smtClean="0"/>
              <a:t>Compass</a:t>
            </a:r>
          </a:p>
          <a:p>
            <a:r>
              <a:rPr lang="en-US" dirty="0" smtClean="0"/>
              <a:t>Cross staff</a:t>
            </a:r>
          </a:p>
          <a:p>
            <a:r>
              <a:rPr lang="en-US" dirty="0" smtClean="0"/>
              <a:t>Latitude </a:t>
            </a:r>
            <a:r>
              <a:rPr lang="en-US" smtClean="0"/>
              <a:t>and longitude</a:t>
            </a:r>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124200" y="1219200"/>
            <a:ext cx="2895600" cy="31047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88068" y="4343400"/>
            <a:ext cx="3246307" cy="2514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156601" y="1371600"/>
            <a:ext cx="2987399" cy="2971799"/>
          </a:xfrm>
          <a:prstGeom prst="rect">
            <a:avLst/>
          </a:prstGeom>
          <a:noFill/>
          <a:ln w="9525">
            <a:noFill/>
            <a:miter lim="800000"/>
            <a:headEnd/>
            <a:tailEnd/>
          </a:ln>
        </p:spPr>
      </p:pic>
      <p:sp>
        <p:nvSpPr>
          <p:cNvPr id="7" name="TextBox 6"/>
          <p:cNvSpPr txBox="1"/>
          <p:nvPr/>
        </p:nvSpPr>
        <p:spPr>
          <a:xfrm>
            <a:off x="533400" y="4648200"/>
            <a:ext cx="4572000" cy="1815882"/>
          </a:xfrm>
          <a:prstGeom prst="rect">
            <a:avLst/>
          </a:prstGeom>
          <a:noFill/>
        </p:spPr>
        <p:txBody>
          <a:bodyPr wrap="square" rtlCol="0">
            <a:spAutoFit/>
          </a:bodyPr>
          <a:lstStyle/>
          <a:p>
            <a:r>
              <a:rPr lang="en-US" sz="2800" dirty="0" smtClean="0"/>
              <a:t>These 15</a:t>
            </a:r>
            <a:r>
              <a:rPr lang="en-US" sz="2800" baseline="30000" dirty="0" smtClean="0"/>
              <a:t>th</a:t>
            </a:r>
            <a:r>
              <a:rPr lang="en-US" sz="2800" dirty="0" smtClean="0"/>
              <a:t> century inventions made it possible to venture across the harsh, unforgiving Atlantic</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Brutal Retaliation</a:t>
            </a:r>
            <a:endParaRPr lang="en-US" dirty="0"/>
          </a:p>
        </p:txBody>
      </p:sp>
      <p:sp>
        <p:nvSpPr>
          <p:cNvPr id="3" name="Content Placeholder 2"/>
          <p:cNvSpPr>
            <a:spLocks noGrp="1"/>
          </p:cNvSpPr>
          <p:nvPr>
            <p:ph idx="1"/>
          </p:nvPr>
        </p:nvSpPr>
        <p:spPr>
          <a:xfrm>
            <a:off x="228600" y="1295400"/>
            <a:ext cx="8763000" cy="5257800"/>
          </a:xfrm>
        </p:spPr>
        <p:txBody>
          <a:bodyPr>
            <a:normAutofit fontScale="85000" lnSpcReduction="10000"/>
          </a:bodyPr>
          <a:lstStyle/>
          <a:p>
            <a:r>
              <a:rPr lang="en-US" dirty="0" smtClean="0"/>
              <a:t>Regrouping, the colonists retaliated killing hundreds of Indians. At one point a feigned truce was called and in a toast to the new peace, the drinks of 250 native leaders were tainted with poison and they died</a:t>
            </a:r>
          </a:p>
          <a:p>
            <a:pPr lvl="1"/>
            <a:r>
              <a:rPr lang="en-US" dirty="0" smtClean="0"/>
              <a:t>Dr John Potts gained </a:t>
            </a:r>
            <a:r>
              <a:rPr lang="en-US" dirty="0" err="1" smtClean="0"/>
              <a:t>noteriety</a:t>
            </a:r>
            <a:r>
              <a:rPr lang="en-US" dirty="0" smtClean="0"/>
              <a:t> as the one who  prepared the poison</a:t>
            </a:r>
          </a:p>
          <a:p>
            <a:pPr lvl="1"/>
            <a:r>
              <a:rPr lang="en-US" dirty="0" smtClean="0"/>
              <a:t>His Middle Plantation became the city of Williamsburg in 1699</a:t>
            </a:r>
          </a:p>
          <a:p>
            <a:r>
              <a:rPr lang="en-US" dirty="0" err="1" smtClean="0"/>
              <a:t>Opechancanough</a:t>
            </a:r>
            <a:r>
              <a:rPr lang="en-US" dirty="0" smtClean="0"/>
              <a:t> who wanted no part in a treaty with white men, continued to afflict the Englishmen with violence until 1632 but his power was dwindling. </a:t>
            </a:r>
          </a:p>
          <a:p>
            <a:r>
              <a:rPr lang="en-US" dirty="0" smtClean="0"/>
              <a:t>The English forced a peace treaty upon him which extorted large areas of coastal land along the Rappahannock and Potomac Rivers for further settlements.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Powhatan Confederacy Decimated</a:t>
            </a:r>
            <a:endParaRPr lang="en-US" dirty="0"/>
          </a:p>
        </p:txBody>
      </p:sp>
      <p:sp>
        <p:nvSpPr>
          <p:cNvPr id="3" name="Content Placeholder 2"/>
          <p:cNvSpPr>
            <a:spLocks noGrp="1"/>
          </p:cNvSpPr>
          <p:nvPr>
            <p:ph idx="1"/>
          </p:nvPr>
        </p:nvSpPr>
        <p:spPr>
          <a:xfrm>
            <a:off x="304800" y="1219200"/>
            <a:ext cx="8610600" cy="5410200"/>
          </a:xfrm>
        </p:spPr>
        <p:txBody>
          <a:bodyPr>
            <a:normAutofit fontScale="92500" lnSpcReduction="20000"/>
          </a:bodyPr>
          <a:lstStyle/>
          <a:p>
            <a:r>
              <a:rPr lang="en-US" dirty="0" smtClean="0"/>
              <a:t>In 1644, </a:t>
            </a:r>
            <a:r>
              <a:rPr lang="en-US" dirty="0" err="1" smtClean="0"/>
              <a:t>Opechancanough</a:t>
            </a:r>
            <a:r>
              <a:rPr lang="en-US" dirty="0" smtClean="0"/>
              <a:t> made one last attempt to rid the area of colonists. This surprise attack killed more than 400 settlers</a:t>
            </a:r>
          </a:p>
          <a:p>
            <a:r>
              <a:rPr lang="en-US" dirty="0" smtClean="0"/>
              <a:t>English counterattacks drove the Algonquian tribes from the coastal areas</a:t>
            </a:r>
          </a:p>
          <a:p>
            <a:r>
              <a:rPr lang="en-US" dirty="0" smtClean="0"/>
              <a:t>In 1646, </a:t>
            </a:r>
            <a:r>
              <a:rPr lang="en-US" dirty="0" err="1" smtClean="0"/>
              <a:t>Opechancanough</a:t>
            </a:r>
            <a:r>
              <a:rPr lang="en-US" dirty="0" smtClean="0"/>
              <a:t> was caught and captured but then murdered by an angry soldier in captivity. He was over 100 years old.</a:t>
            </a:r>
          </a:p>
          <a:p>
            <a:r>
              <a:rPr lang="en-US" dirty="0" smtClean="0"/>
              <a:t>More devastating still was the disease that raged through the Indians. By 1669, a mere 2,000 of the Algonquian-speaking tribes remained</a:t>
            </a:r>
          </a:p>
          <a:p>
            <a:r>
              <a:rPr lang="en-US" dirty="0" smtClean="0"/>
              <a:t>In contrast the colonial population of Virginia had risen to 41,000 by 1670.</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Growing Colony</a:t>
            </a:r>
            <a:endParaRPr lang="en-US" dirty="0"/>
          </a:p>
        </p:txBody>
      </p:sp>
      <p:sp>
        <p:nvSpPr>
          <p:cNvPr id="3" name="Content Placeholder 2"/>
          <p:cNvSpPr>
            <a:spLocks noGrp="1"/>
          </p:cNvSpPr>
          <p:nvPr>
            <p:ph idx="1"/>
          </p:nvPr>
        </p:nvSpPr>
        <p:spPr>
          <a:xfrm>
            <a:off x="457200" y="1600200"/>
            <a:ext cx="8534400" cy="4953000"/>
          </a:xfrm>
        </p:spPr>
        <p:txBody>
          <a:bodyPr>
            <a:normAutofit fontScale="92500" lnSpcReduction="10000"/>
          </a:bodyPr>
          <a:lstStyle/>
          <a:p>
            <a:r>
              <a:rPr lang="en-US" dirty="0" smtClean="0"/>
              <a:t>Prophetically, King James I disdained the habit of smoking tobacco as “ a custom loathsome to the eye, hateful to the nose, harmful to the brain...dangerous to the lungs.” </a:t>
            </a:r>
          </a:p>
          <a:p>
            <a:r>
              <a:rPr lang="en-US" dirty="0" smtClean="0"/>
              <a:t>But the large revenues derived from importing tobacco to England caused the Crown to look the other way. </a:t>
            </a:r>
          </a:p>
          <a:p>
            <a:r>
              <a:rPr lang="en-US" dirty="0" smtClean="0"/>
              <a:t>Finally, things were looking better for Jamestown. Incredibly, the tobacco enterprise expanded from 200,000 lbs exported in 1624 to over 3,000,000 lbs by 1638.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Virginia, A Royal Colony</a:t>
            </a:r>
            <a:endParaRPr lang="en-US" dirty="0"/>
          </a:p>
        </p:txBody>
      </p:sp>
      <p:sp>
        <p:nvSpPr>
          <p:cNvPr id="3" name="Content Placeholder 2"/>
          <p:cNvSpPr>
            <a:spLocks noGrp="1"/>
          </p:cNvSpPr>
          <p:nvPr>
            <p:ph sz="half" idx="1"/>
          </p:nvPr>
        </p:nvSpPr>
        <p:spPr>
          <a:xfrm>
            <a:off x="0" y="1295400"/>
            <a:ext cx="5105400" cy="2133600"/>
          </a:xfrm>
        </p:spPr>
        <p:txBody>
          <a:bodyPr>
            <a:normAutofit fontScale="92500"/>
          </a:bodyPr>
          <a:lstStyle/>
          <a:p>
            <a:r>
              <a:rPr lang="en-US" dirty="0" smtClean="0"/>
              <a:t>In the meantime, the Virginia Company teetering on the verge of bankruptcy, had its charter terminated in 1624 and the Crown took over administration.</a:t>
            </a:r>
          </a:p>
        </p:txBody>
      </p:sp>
      <p:sp>
        <p:nvSpPr>
          <p:cNvPr id="5" name="Content Placeholder 4"/>
          <p:cNvSpPr>
            <a:spLocks noGrp="1"/>
          </p:cNvSpPr>
          <p:nvPr>
            <p:ph sz="half" idx="2"/>
          </p:nvPr>
        </p:nvSpPr>
        <p:spPr>
          <a:xfrm>
            <a:off x="4800600" y="1295400"/>
            <a:ext cx="4343400" cy="5410200"/>
          </a:xfrm>
        </p:spPr>
        <p:txBody>
          <a:bodyPr>
            <a:normAutofit fontScale="92500"/>
          </a:bodyPr>
          <a:lstStyle/>
          <a:p>
            <a:r>
              <a:rPr lang="en-US" dirty="0" smtClean="0"/>
              <a:t>In royal colonies, the Crown appointed a governor.</a:t>
            </a:r>
          </a:p>
          <a:p>
            <a:pPr lvl="1"/>
            <a:r>
              <a:rPr lang="en-US" dirty="0" smtClean="0"/>
              <a:t>Governor ruled by favor of King Charles I</a:t>
            </a:r>
          </a:p>
          <a:p>
            <a:pPr lvl="1"/>
            <a:r>
              <a:rPr lang="en-US" dirty="0" smtClean="0"/>
              <a:t>Assembly was legislative body empowered to set governor’s wages, the reward for ruling well</a:t>
            </a:r>
          </a:p>
          <a:p>
            <a:pPr lvl="1"/>
            <a:r>
              <a:rPr lang="en-US" dirty="0" smtClean="0"/>
              <a:t>Eventually the government would be established in Williamsburg in1699</a:t>
            </a:r>
          </a:p>
          <a:p>
            <a:endParaRPr lang="en-US" dirty="0"/>
          </a:p>
        </p:txBody>
      </p:sp>
      <p:pic>
        <p:nvPicPr>
          <p:cNvPr id="20482" name="Picture 2" descr="http://www.concierge.com/images/ideas/touristtrapswelove/virginia_williamsburg_001p.jpg"/>
          <p:cNvPicPr>
            <a:picLocks noChangeAspect="1" noChangeArrowheads="1"/>
          </p:cNvPicPr>
          <p:nvPr/>
        </p:nvPicPr>
        <p:blipFill>
          <a:blip r:embed="rId2" cstate="print"/>
          <a:srcRect/>
          <a:stretch>
            <a:fillRect/>
          </a:stretch>
        </p:blipFill>
        <p:spPr bwMode="auto">
          <a:xfrm>
            <a:off x="0" y="3248526"/>
            <a:ext cx="4572000" cy="360947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Indentured Servants</a:t>
            </a:r>
            <a:endParaRPr lang="en-US" dirty="0"/>
          </a:p>
        </p:txBody>
      </p:sp>
      <p:sp>
        <p:nvSpPr>
          <p:cNvPr id="3" name="Content Placeholder 2"/>
          <p:cNvSpPr>
            <a:spLocks noGrp="1"/>
          </p:cNvSpPr>
          <p:nvPr>
            <p:ph idx="1"/>
          </p:nvPr>
        </p:nvSpPr>
        <p:spPr>
          <a:xfrm>
            <a:off x="457200" y="1600200"/>
            <a:ext cx="8382000" cy="4953000"/>
          </a:xfrm>
        </p:spPr>
        <p:txBody>
          <a:bodyPr/>
          <a:lstStyle/>
          <a:p>
            <a:r>
              <a:rPr lang="en-US" dirty="0" smtClean="0"/>
              <a:t>With the growing plantations, came a growing need for labor</a:t>
            </a:r>
          </a:p>
          <a:p>
            <a:r>
              <a:rPr lang="en-US" dirty="0" smtClean="0"/>
              <a:t> Many young men from Ireland, Scotland, England and Germany came to America subject to </a:t>
            </a:r>
            <a:r>
              <a:rPr lang="en-US" b="1" i="1" dirty="0" smtClean="0"/>
              <a:t>terms of indenture</a:t>
            </a:r>
            <a:r>
              <a:rPr lang="en-US" dirty="0" smtClean="0"/>
              <a:t>.</a:t>
            </a:r>
          </a:p>
          <a:p>
            <a:r>
              <a:rPr lang="en-US" dirty="0" smtClean="0"/>
              <a:t>This was a contractual agreement to serve 3 to 7 years in exchange for the trans-Atlantic voyage, food, clothing and lodging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Slavery Introduced</a:t>
            </a:r>
            <a:endParaRPr lang="en-US" dirty="0"/>
          </a:p>
        </p:txBody>
      </p:sp>
      <p:sp>
        <p:nvSpPr>
          <p:cNvPr id="3" name="Content Placeholder 2"/>
          <p:cNvSpPr>
            <a:spLocks noGrp="1"/>
          </p:cNvSpPr>
          <p:nvPr>
            <p:ph idx="1"/>
          </p:nvPr>
        </p:nvSpPr>
        <p:spPr>
          <a:xfrm>
            <a:off x="0" y="1295400"/>
            <a:ext cx="8915400" cy="5334000"/>
          </a:xfrm>
        </p:spPr>
        <p:txBody>
          <a:bodyPr>
            <a:normAutofit fontScale="77500" lnSpcReduction="20000"/>
          </a:bodyPr>
          <a:lstStyle/>
          <a:p>
            <a:r>
              <a:rPr lang="en-US" b="1" dirty="0" smtClean="0"/>
              <a:t>These plantations soon outstripped the availability of laborers to do the tilling, planting, harvesting and packaging tasks. </a:t>
            </a:r>
          </a:p>
          <a:p>
            <a:r>
              <a:rPr lang="en-US" b="1" dirty="0" smtClean="0"/>
              <a:t>The 3 to 7 year terms of indenture had long expired and with the falling of tobacco prices, new contracts were not forthcoming as there was dwindling desire to come to America under such conditions. </a:t>
            </a:r>
          </a:p>
          <a:p>
            <a:r>
              <a:rPr lang="en-US" b="1" dirty="0" smtClean="0"/>
              <a:t>Gradually, the land owners turned to slaves. The Indians could not be made slaves because their culture had associated farm work with women and the men refused to assume such roles. </a:t>
            </a:r>
          </a:p>
          <a:p>
            <a:r>
              <a:rPr lang="en-US" b="1" dirty="0" smtClean="0"/>
              <a:t>The slaves were imported from Africa, where the ever growing slave trade was prospering. </a:t>
            </a:r>
          </a:p>
          <a:p>
            <a:r>
              <a:rPr lang="en-US" b="1" dirty="0" smtClean="0"/>
              <a:t>While in 1650 there were only 300 slaves in all of the royal colony of Virginia, this number rose to 13,000 by 1700 and to 150,000 by 1750, nearly 40% of the colony’s entire population!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cache6.allposters.com/LRG/30/3033/WRVBF00Z.jpg"/>
          <p:cNvPicPr>
            <a:picLocks noChangeAspect="1" noChangeArrowheads="1"/>
          </p:cNvPicPr>
          <p:nvPr/>
        </p:nvPicPr>
        <p:blipFill>
          <a:blip r:embed="rId2" cstate="print"/>
          <a:srcRect/>
          <a:stretch>
            <a:fillRect/>
          </a:stretch>
        </p:blipFill>
        <p:spPr bwMode="auto">
          <a:xfrm>
            <a:off x="5181600" y="3886200"/>
            <a:ext cx="3962400" cy="2971800"/>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t>Life of Slaves</a:t>
            </a:r>
            <a:endParaRPr lang="en-US" dirty="0"/>
          </a:p>
        </p:txBody>
      </p:sp>
      <p:sp>
        <p:nvSpPr>
          <p:cNvPr id="3" name="Content Placeholder 2"/>
          <p:cNvSpPr>
            <a:spLocks noGrp="1"/>
          </p:cNvSpPr>
          <p:nvPr>
            <p:ph idx="1"/>
          </p:nvPr>
        </p:nvSpPr>
        <p:spPr>
          <a:xfrm>
            <a:off x="0" y="1295400"/>
            <a:ext cx="5562600" cy="5334000"/>
          </a:xfrm>
        </p:spPr>
        <p:txBody>
          <a:bodyPr>
            <a:normAutofit fontScale="85000" lnSpcReduction="10000"/>
          </a:bodyPr>
          <a:lstStyle/>
          <a:p>
            <a:r>
              <a:rPr lang="en-US" b="1" dirty="0" smtClean="0"/>
              <a:t>In 1670 there were no systematic laws regarding slaves. More commonly, masters allowed slaves to acquire their own property. Some even managed to purchase their freedom and as freemen, enjoyed all the right and privileges of English citizens as colonial society had, at first, class distinctions but not racial barriers. They could travel as they pleased, vote, procure firearms, buy and sell land and even own slaves.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6781800" cy="6324600"/>
          </a:xfrm>
        </p:spPr>
        <p:txBody>
          <a:bodyPr>
            <a:normAutofit fontScale="77500" lnSpcReduction="20000"/>
          </a:bodyPr>
          <a:lstStyle/>
          <a:p>
            <a:r>
              <a:rPr lang="en-US" b="1" dirty="0" smtClean="0"/>
              <a:t>As the number of African slaves grew toward the end of the seventeenth century and they more readily maintained their own culture, the laws began to be changed against them and their living conditions became more rigorous. </a:t>
            </a:r>
            <a:endParaRPr lang="en-US" b="1" dirty="0" smtClean="0"/>
          </a:p>
          <a:p>
            <a:pPr lvl="1"/>
            <a:r>
              <a:rPr lang="en-US" b="1" dirty="0" smtClean="0"/>
              <a:t>As </a:t>
            </a:r>
            <a:r>
              <a:rPr lang="en-US" b="1" dirty="0" smtClean="0"/>
              <a:t>more of the slaves were Blacks with time, skin color began to be equated with whether a man was a slave or free. </a:t>
            </a:r>
            <a:endParaRPr lang="en-US" b="1" dirty="0" smtClean="0"/>
          </a:p>
          <a:p>
            <a:pPr lvl="1"/>
            <a:r>
              <a:rPr lang="en-US" b="1" dirty="0" smtClean="0"/>
              <a:t>Even </a:t>
            </a:r>
            <a:r>
              <a:rPr lang="en-US" b="1" dirty="0" smtClean="0"/>
              <a:t>the free Black men lost their privileges and some had to leave Virginia. </a:t>
            </a:r>
            <a:endParaRPr lang="en-US" b="1" dirty="0" smtClean="0"/>
          </a:p>
          <a:p>
            <a:r>
              <a:rPr lang="en-US" b="1" dirty="0" smtClean="0"/>
              <a:t>Justice </a:t>
            </a:r>
            <a:r>
              <a:rPr lang="en-US" b="1" dirty="0" smtClean="0"/>
              <a:t>was delivered with partiality against Blacks and in favor of Whites. </a:t>
            </a:r>
            <a:endParaRPr lang="en-US" b="1" dirty="0" smtClean="0"/>
          </a:p>
          <a:p>
            <a:pPr lvl="1"/>
            <a:r>
              <a:rPr lang="en-US" b="1" dirty="0" smtClean="0"/>
              <a:t>Some </a:t>
            </a:r>
            <a:r>
              <a:rPr lang="en-US" b="1" dirty="0" smtClean="0"/>
              <a:t>planters resorted to brutality against their own slaves with relative impunity from the law. </a:t>
            </a:r>
            <a:endParaRPr lang="en-US" b="1" dirty="0" smtClean="0"/>
          </a:p>
          <a:p>
            <a:r>
              <a:rPr lang="en-US" b="1" dirty="0" smtClean="0"/>
              <a:t>As </a:t>
            </a:r>
            <a:r>
              <a:rPr lang="en-US" b="1" dirty="0" smtClean="0"/>
              <a:t>more and more property was taken up by elite white plantation owners, the poorer whites, </a:t>
            </a:r>
            <a:r>
              <a:rPr lang="en-US" b="1" dirty="0" smtClean="0"/>
              <a:t>began </a:t>
            </a:r>
            <a:r>
              <a:rPr lang="en-US" b="1" dirty="0" smtClean="0"/>
              <a:t>to turn to the frontier for their future</a:t>
            </a:r>
            <a:r>
              <a:rPr lang="en-US" b="1" dirty="0" smtClean="0"/>
              <a:t>.</a:t>
            </a:r>
          </a:p>
          <a:p>
            <a:pPr lvl="1"/>
            <a:r>
              <a:rPr lang="en-US" b="1" dirty="0" smtClean="0"/>
              <a:t> </a:t>
            </a:r>
            <a:r>
              <a:rPr lang="en-US" b="1" dirty="0" smtClean="0"/>
              <a:t>They would much rather face the hazards of the wild than risk the prospects of becoming slaves.</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Virginia Split</a:t>
            </a:r>
            <a:endParaRPr lang="en-US" dirty="0"/>
          </a:p>
        </p:txBody>
      </p:sp>
      <p:sp>
        <p:nvSpPr>
          <p:cNvPr id="3" name="Content Placeholder 2"/>
          <p:cNvSpPr>
            <a:spLocks noGrp="1"/>
          </p:cNvSpPr>
          <p:nvPr>
            <p:ph idx="1"/>
          </p:nvPr>
        </p:nvSpPr>
        <p:spPr>
          <a:xfrm>
            <a:off x="228600" y="1219200"/>
            <a:ext cx="8686800" cy="5638800"/>
          </a:xfrm>
        </p:spPr>
        <p:txBody>
          <a:bodyPr>
            <a:normAutofit fontScale="92500" lnSpcReduction="10000"/>
          </a:bodyPr>
          <a:lstStyle/>
          <a:p>
            <a:r>
              <a:rPr lang="en-US" dirty="0" smtClean="0"/>
              <a:t>In contrast, Virginia, now a royal colony was very sympathetic to the King’s bidding</a:t>
            </a:r>
          </a:p>
          <a:p>
            <a:r>
              <a:rPr lang="en-US" dirty="0" smtClean="0"/>
              <a:t>The King had right to grant land to loyal subjects, accordingly, Charles I sought regulate the colonies by granting land to courtiers</a:t>
            </a:r>
          </a:p>
          <a:p>
            <a:r>
              <a:rPr lang="en-US" dirty="0" smtClean="0"/>
              <a:t>Roman Catholic courtier George Calvert (Lord Baltimore) was granted a proprietary rights in 1632</a:t>
            </a:r>
          </a:p>
          <a:p>
            <a:pPr lvl="1"/>
            <a:r>
              <a:rPr lang="en-US" dirty="0" smtClean="0"/>
              <a:t>New area within territory of Virginia</a:t>
            </a:r>
          </a:p>
          <a:p>
            <a:pPr lvl="1"/>
            <a:r>
              <a:rPr lang="en-US" dirty="0" smtClean="0"/>
              <a:t>Government of colony was vested in Baltimore family, with supreme power of appointment &amp; regulation</a:t>
            </a:r>
          </a:p>
          <a:p>
            <a:pPr lvl="1"/>
            <a:r>
              <a:rPr lang="en-US" dirty="0" smtClean="0"/>
              <a:t>Named colony </a:t>
            </a:r>
            <a:r>
              <a:rPr lang="en-US" b="1" dirty="0" smtClean="0"/>
              <a:t>Maryland</a:t>
            </a:r>
            <a:r>
              <a:rPr lang="en-US" dirty="0" smtClean="0"/>
              <a:t> after Queen Henrietta Maria</a:t>
            </a:r>
          </a:p>
          <a:p>
            <a:pPr lvl="1"/>
            <a:r>
              <a:rPr lang="en-US" dirty="0" smtClean="0"/>
              <a:t>Religiously tolerant by necessity because the patent specified Anglican religion but family was Catholic</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England</a:t>
            </a:r>
            <a:endParaRPr lang="en-US" dirty="0"/>
          </a:p>
        </p:txBody>
      </p:sp>
      <p:sp>
        <p:nvSpPr>
          <p:cNvPr id="3" name="Content Placeholder 2"/>
          <p:cNvSpPr>
            <a:spLocks noGrp="1"/>
          </p:cNvSpPr>
          <p:nvPr>
            <p:ph idx="1"/>
          </p:nvPr>
        </p:nvSpPr>
        <p:spPr>
          <a:xfrm>
            <a:off x="381000" y="1371600"/>
            <a:ext cx="8763000" cy="5486399"/>
          </a:xfrm>
        </p:spPr>
        <p:txBody>
          <a:bodyPr>
            <a:normAutofit lnSpcReduction="10000"/>
          </a:bodyPr>
          <a:lstStyle/>
          <a:p>
            <a:r>
              <a:rPr lang="en-US" dirty="0" smtClean="0"/>
              <a:t>In 1622 a very different colony</a:t>
            </a:r>
          </a:p>
          <a:p>
            <a:r>
              <a:rPr lang="en-US" dirty="0" smtClean="0"/>
              <a:t>Huddled in the bowels of the Mayflower, men, women and children braved the perilous journey across the Atlantic in search of a new beginning. </a:t>
            </a:r>
          </a:p>
          <a:p>
            <a:r>
              <a:rPr lang="en-US" dirty="0" smtClean="0"/>
              <a:t>These Puritans fled their homeland England during the persecutions staged during the reign of King Charles I.</a:t>
            </a:r>
          </a:p>
          <a:p>
            <a:pPr lvl="1"/>
            <a:r>
              <a:rPr lang="en-US" dirty="0" smtClean="0"/>
              <a:t>At first they went to the Protestant stronghold of Holland. But unable to find jobs among the competitive Dutch, they resigned themselves to seeking another place to practice their faith.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 y="304800"/>
            <a:ext cx="9160387"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upload.wikimedia.org/wikipedia/commons/d/db/Embarkation-Weir.PNG"/>
          <p:cNvPicPr>
            <a:picLocks noChangeAspect="1" noChangeArrowheads="1"/>
          </p:cNvPicPr>
          <p:nvPr/>
        </p:nvPicPr>
        <p:blipFill>
          <a:blip r:embed="rId2" cstate="print"/>
          <a:srcRect/>
          <a:stretch>
            <a:fillRect/>
          </a:stretch>
        </p:blipFill>
        <p:spPr bwMode="auto">
          <a:xfrm>
            <a:off x="-70884" y="228600"/>
            <a:ext cx="9214884" cy="6096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248400"/>
          </a:xfrm>
        </p:spPr>
        <p:txBody>
          <a:bodyPr>
            <a:normAutofit lnSpcReduction="10000"/>
          </a:bodyPr>
          <a:lstStyle/>
          <a:p>
            <a:r>
              <a:rPr lang="en-US" b="1" dirty="0" smtClean="0"/>
              <a:t>The New England colony was very different from Virginia. There was no economic motive for the Puritans to settle in New England. They needed to work hard to survive because there was too much work for too few colonists. The Puritan ethic was the key to their survival and the Providence of God. </a:t>
            </a:r>
          </a:p>
          <a:p>
            <a:r>
              <a:rPr lang="en-US" b="1" dirty="0" smtClean="0"/>
              <a:t>New England farms, workshops, mills churches and schools were all a reflection of Puritan motives to glorify God through labor as their calling of God. </a:t>
            </a:r>
          </a:p>
          <a:p>
            <a:r>
              <a:rPr lang="en-US" b="1" dirty="0" smtClean="0"/>
              <a:t>“We teach that only doers shall be saved, and by their doing and not for their doing.”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Colony</a:t>
            </a:r>
            <a:endParaRPr lang="en-US" dirty="0"/>
          </a:p>
        </p:txBody>
      </p:sp>
      <p:sp>
        <p:nvSpPr>
          <p:cNvPr id="3" name="Content Placeholder 2"/>
          <p:cNvSpPr>
            <a:spLocks noGrp="1"/>
          </p:cNvSpPr>
          <p:nvPr>
            <p:ph idx="1"/>
          </p:nvPr>
        </p:nvSpPr>
        <p:spPr>
          <a:xfrm>
            <a:off x="0" y="1600200"/>
            <a:ext cx="5715000" cy="4983163"/>
          </a:xfrm>
        </p:spPr>
        <p:txBody>
          <a:bodyPr>
            <a:normAutofit fontScale="85000" lnSpcReduction="20000"/>
          </a:bodyPr>
          <a:lstStyle/>
          <a:p>
            <a:r>
              <a:rPr lang="en-US" dirty="0" smtClean="0"/>
              <a:t>New England was uniquely different than Virginia.</a:t>
            </a:r>
          </a:p>
          <a:p>
            <a:r>
              <a:rPr lang="en-US" dirty="0" smtClean="0"/>
              <a:t>Plymouth existed without a formal charter from its foundation in 1620 until it was annexed by Massachusetts Bay colony in 1691.</a:t>
            </a:r>
          </a:p>
          <a:p>
            <a:pPr lvl="1"/>
            <a:r>
              <a:rPr lang="en-US" dirty="0" smtClean="0"/>
              <a:t>Financial support from London evaporated in1627 </a:t>
            </a:r>
          </a:p>
          <a:p>
            <a:pPr lvl="1"/>
            <a:r>
              <a:rPr lang="en-US" dirty="0" smtClean="0"/>
              <a:t>Plymouth was left to their own resources</a:t>
            </a:r>
          </a:p>
          <a:p>
            <a:r>
              <a:rPr lang="en-US" dirty="0" smtClean="0"/>
              <a:t>But its members compacted together to be subject to English law as it was in their homeland = Mayflower Compact</a:t>
            </a:r>
            <a:endParaRPr lang="en-US" dirty="0"/>
          </a:p>
        </p:txBody>
      </p:sp>
      <p:pic>
        <p:nvPicPr>
          <p:cNvPr id="58370" name="Picture 2" descr="http://upload.wikimedia.org/wikipedia/commons/b/ba/Mayflower_compact.jpg"/>
          <p:cNvPicPr>
            <a:picLocks noChangeAspect="1" noChangeArrowheads="1"/>
          </p:cNvPicPr>
          <p:nvPr/>
        </p:nvPicPr>
        <p:blipFill>
          <a:blip r:embed="rId2" cstate="print"/>
          <a:srcRect/>
          <a:stretch>
            <a:fillRect/>
          </a:stretch>
        </p:blipFill>
        <p:spPr bwMode="auto">
          <a:xfrm>
            <a:off x="5257799" y="2514600"/>
            <a:ext cx="3788833" cy="2286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Slaves in New England</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Reliance on all members of the family to labor made New England farms more egalitarian. There were no slaves. </a:t>
            </a:r>
          </a:p>
          <a:p>
            <a:r>
              <a:rPr lang="en-US" b="1" dirty="0" smtClean="0"/>
              <a:t>In all their hard work, the Puritans were intolerant of Catholicism and ritualism and were harsh on the unruly and decadent. </a:t>
            </a:r>
          </a:p>
          <a:p>
            <a:r>
              <a:rPr lang="en-US" b="1" dirty="0" smtClean="0"/>
              <a:t>The Puritans blamed loose morals, an overemphasis on pleasure, indolence and the indulgent government for all the social and economic crises of England. They felt that England would be cleansed of poverty and crime if godly men and women would take over the leadership of the Church of England and the government and introduce a moral and spiritual rigor to both.</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New England Tribes</a:t>
            </a:r>
            <a:endParaRPr lang="en-US" dirty="0"/>
          </a:p>
        </p:txBody>
      </p:sp>
      <p:sp>
        <p:nvSpPr>
          <p:cNvPr id="3" name="Content Placeholder 2"/>
          <p:cNvSpPr>
            <a:spLocks noGrp="1"/>
          </p:cNvSpPr>
          <p:nvPr>
            <p:ph idx="1"/>
          </p:nvPr>
        </p:nvSpPr>
        <p:spPr>
          <a:xfrm>
            <a:off x="0" y="1524000"/>
            <a:ext cx="9144000" cy="5105400"/>
          </a:xfrm>
        </p:spPr>
        <p:txBody>
          <a:bodyPr>
            <a:normAutofit fontScale="70000" lnSpcReduction="20000"/>
          </a:bodyPr>
          <a:lstStyle/>
          <a:p>
            <a:r>
              <a:rPr lang="en-US" b="1" dirty="0" smtClean="0"/>
              <a:t>The Indian tribes in the New England region had in common the Algonquian language but that is where the ties ended. There were the Mohegan and Pequot of Connecticut, the Narragansett of Rhode Island, the </a:t>
            </a:r>
            <a:r>
              <a:rPr lang="en-US" b="1" dirty="0" err="1" smtClean="0"/>
              <a:t>Patuxet</a:t>
            </a:r>
            <a:r>
              <a:rPr lang="en-US" b="1" dirty="0" smtClean="0"/>
              <a:t> and Wampanoag of Plymouth and the </a:t>
            </a:r>
            <a:r>
              <a:rPr lang="en-US" b="1" dirty="0" err="1" smtClean="0"/>
              <a:t>Nipmuck</a:t>
            </a:r>
            <a:r>
              <a:rPr lang="en-US" b="1" dirty="0" smtClean="0"/>
              <a:t>,  </a:t>
            </a:r>
            <a:r>
              <a:rPr lang="en-US" b="1" dirty="0" err="1" smtClean="0"/>
              <a:t>Massachusett</a:t>
            </a:r>
            <a:r>
              <a:rPr lang="en-US" b="1" dirty="0" smtClean="0"/>
              <a:t> and </a:t>
            </a:r>
            <a:r>
              <a:rPr lang="en-US" b="1" dirty="0" err="1" smtClean="0"/>
              <a:t>Pennacook</a:t>
            </a:r>
            <a:r>
              <a:rPr lang="en-US" b="1" dirty="0" smtClean="0"/>
              <a:t>  of Massachusetts Bay. </a:t>
            </a:r>
          </a:p>
          <a:p>
            <a:r>
              <a:rPr lang="en-US" b="1" dirty="0" smtClean="0"/>
              <a:t>Unlike their Virginia counterparts, these native Americans were not united and had very separate chiefdoms. Each had a leading sachem (chief) assisted by a council of lesser sachems, shamans and prestigious warriors. The Shaman was an intermediary between the spirit world and the human world and a healer. He was an expert in herbal remedies. </a:t>
            </a:r>
          </a:p>
          <a:p>
            <a:r>
              <a:rPr lang="en-US" b="1" dirty="0" smtClean="0"/>
              <a:t>The sachem ruled by earned respect, gentle persuasion, honorable example and generous gift-giving rather than coercion. More honor and distinction was given to the sachem who generously shared their food and deerskins rather than hoarded their material wealth. This was especially true in spring when the time of harvest was long spent. No one went hungry unless all starved. </a:t>
            </a:r>
            <a:r>
              <a:rPr lang="en-US" b="1" i="1" u="sng" dirty="0" smtClean="0"/>
              <a:t>Hospitality and generosity</a:t>
            </a:r>
            <a:r>
              <a:rPr lang="en-US" b="1" dirty="0" smtClean="0"/>
              <a:t> were fundamental duties and a sign of ongoing friendship.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Tribes of New England</a:t>
            </a:r>
            <a:endParaRPr lang="en-US" dirty="0"/>
          </a:p>
        </p:txBody>
      </p:sp>
      <p:sp>
        <p:nvSpPr>
          <p:cNvPr id="3" name="Content Placeholder 2"/>
          <p:cNvSpPr>
            <a:spLocks noGrp="1"/>
          </p:cNvSpPr>
          <p:nvPr>
            <p:ph idx="1"/>
          </p:nvPr>
        </p:nvSpPr>
        <p:spPr>
          <a:xfrm>
            <a:off x="228600" y="1143000"/>
            <a:ext cx="8534400" cy="5334000"/>
          </a:xfrm>
        </p:spPr>
        <p:txBody>
          <a:bodyPr>
            <a:normAutofit fontScale="85000" lnSpcReduction="20000"/>
          </a:bodyPr>
          <a:lstStyle/>
          <a:p>
            <a:pPr fontAlgn="t"/>
            <a:r>
              <a:rPr lang="en-US" dirty="0" smtClean="0"/>
              <a:t>First virtually all tribes developed coherent religious systems that included cosmologies—creation myths, transmitted orally from one generation to the next, which purported to explain how those societies had come into being. </a:t>
            </a:r>
          </a:p>
          <a:p>
            <a:pPr fontAlgn="t"/>
            <a:r>
              <a:rPr lang="en-US" dirty="0" smtClean="0"/>
              <a:t>Second, most native peoples worshiped an all-powerful, all-knowing Creator or “Master Spirit” (a being that assumed a variety of forms and both genders). They also venerated or placated a host of lesser supernatural entities, including an evil god who dealt out disaster, suffering, and death. </a:t>
            </a:r>
          </a:p>
          <a:p>
            <a:pPr fontAlgn="t"/>
            <a:r>
              <a:rPr lang="en-US" dirty="0" smtClean="0"/>
              <a:t>Third and finally, the members of most tribes believed in the immortality of the human soul and an afterlife, the main feature of which was the abundance of every good thing that made earthly life secure and pleasant.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The Algonquian division of labor was simply by gender.  Men’s work consisted of periods of intense exertion in which they traveled extensively from their encampment (especially in fall and winter) hunting, warring, building canoes, tools &amp; weapons, alternating with periods of comparative ease (such as during the heat of summer). The women worked steadily year round, planting and harvesting maize, building and maintaining their wigwams (dwelling), dressing the animals and fish the men brought in, weaving baskets and mats and preparing meals. The children assisted by gathering nuts, shellfish, berries and herbs. It was considered shameful by each gender to assume activities assigned to the other by their culture.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686800" cy="5257800"/>
          </a:xfrm>
        </p:spPr>
        <p:txBody>
          <a:bodyPr>
            <a:normAutofit fontScale="77500" lnSpcReduction="20000"/>
          </a:bodyPr>
          <a:lstStyle/>
          <a:p>
            <a:r>
              <a:rPr lang="en-US" b="1" dirty="0" smtClean="0"/>
              <a:t>The Algonquian tribes burned the forest twice a year to keep the underbrush clear. This facilitated hunting and rarely resulted in disastrous fires because there was no accumulation of kindling sufficient to burn tall trees. </a:t>
            </a:r>
          </a:p>
          <a:p>
            <a:r>
              <a:rPr lang="en-US" b="1" dirty="0" smtClean="0"/>
              <a:t>There was no concept of “capital” or value in money. The only commerce involved mutual trading of usable items needed by neighbors. There was no ownership of land although the sachem distributed land for families to farm as they had need. </a:t>
            </a:r>
          </a:p>
          <a:p>
            <a:r>
              <a:rPr lang="en-US" b="1" dirty="0" smtClean="0"/>
              <a:t>There was such a huge cultural gulf between the colonists and the Indians that the one could not comprehend the ways of the other. Agreements or treaties between them often held very different meanings to each of the parties involved. The agreeing parties were often completely unaware of the intents of their counterparts.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686800" cy="5105400"/>
          </a:xfrm>
        </p:spPr>
        <p:txBody>
          <a:bodyPr>
            <a:normAutofit fontScale="70000" lnSpcReduction="20000"/>
          </a:bodyPr>
          <a:lstStyle/>
          <a:p>
            <a:r>
              <a:rPr lang="en-US" b="1" dirty="0" smtClean="0"/>
              <a:t>As the Puritan colony grew in population, the Englishmen attempted to buy land from the Indians, offering trade items as payments in exchange for paper deeds, for which the Indians   had no notion of the European concept of private property. </a:t>
            </a:r>
          </a:p>
          <a:p>
            <a:r>
              <a:rPr lang="en-US" b="1" dirty="0" smtClean="0"/>
              <a:t>The natives continued to hunt and fish during their annual cycles of mobility and were surprised and offended when the colonists abused or arrested them as trespassers. </a:t>
            </a:r>
          </a:p>
          <a:p>
            <a:r>
              <a:rPr lang="en-US" b="1" dirty="0" smtClean="0"/>
              <a:t>Colonists with iron tools cleared the land of trees, vegetation and wild animals the Indians needed for food and their domestic cattle devoured the land, including the native crops. Sometimes the Indians lashed out or killed the livestock causing the colonists to regard them as inferior savage brutes who could not keep a treaty. During the 1630’s as two colonies of Massachusetts Bay and Plymouth expanded and formed an alliance, things grew worse. As the colonists made the land more familiar and profitable for themselves, they rendered it more alien and hostile to the Indians.</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Lost Colony</a:t>
            </a:r>
            <a:endParaRPr lang="en-US" dirty="0"/>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Because the Tudor dynasty wisely bolstered the Royal Navy, 17</a:t>
            </a:r>
            <a:r>
              <a:rPr lang="en-US" baseline="30000" dirty="0" smtClean="0"/>
              <a:t>th</a:t>
            </a:r>
            <a:r>
              <a:rPr lang="en-US" dirty="0" smtClean="0"/>
              <a:t> century England was prepared to establish colonies in the Americas. Queen Elizabeth commissioned </a:t>
            </a:r>
            <a:r>
              <a:rPr lang="en-US" b="1" dirty="0" smtClean="0"/>
              <a:t>Sir Walter Raleigh </a:t>
            </a:r>
            <a:r>
              <a:rPr lang="en-US" dirty="0" smtClean="0"/>
              <a:t>and </a:t>
            </a:r>
            <a:r>
              <a:rPr lang="en-US" b="1" dirty="0" smtClean="0"/>
              <a:t>Sir Francis Drake </a:t>
            </a:r>
            <a:r>
              <a:rPr lang="en-US" dirty="0" smtClean="0"/>
              <a:t>to explore for colony potential</a:t>
            </a:r>
          </a:p>
          <a:p>
            <a:r>
              <a:rPr lang="en-US" dirty="0" smtClean="0"/>
              <a:t>Not willing to antagonize the Spanish hold in Latin America, the logical choice was the North American Atlantic seaboard</a:t>
            </a:r>
          </a:p>
          <a:p>
            <a:r>
              <a:rPr lang="en-US" dirty="0" smtClean="0"/>
              <a:t>Raleigh established an ill-fated colony on Roanoke Island (outer banks of N Carolina) 1585. Named “Virginia” in honor of the Virgin Queen</a:t>
            </a:r>
          </a:p>
          <a:p>
            <a:pPr lvl="1"/>
            <a:r>
              <a:rPr lang="en-US" dirty="0" smtClean="0"/>
              <a:t>Hostile inhabitants, weather and sandy soil forced abandonment in Spring 1586</a:t>
            </a:r>
          </a:p>
          <a:p>
            <a:pPr lvl="1"/>
            <a:r>
              <a:rPr lang="en-US" dirty="0" smtClean="0"/>
              <a:t>A second attempt with 117 colonists in 1587 under John White faced starvation. White returned to England to secure supplies but was delayed in returning by Spanish Armada’s attack on England</a:t>
            </a:r>
          </a:p>
          <a:p>
            <a:pPr lvl="1"/>
            <a:r>
              <a:rPr lang="en-US" dirty="0" smtClean="0"/>
              <a:t>When White returned in 1590, the 117 vanished without a trace and only the words “</a:t>
            </a:r>
            <a:r>
              <a:rPr lang="en-US" dirty="0" err="1" smtClean="0"/>
              <a:t>Croatoan</a:t>
            </a:r>
            <a:r>
              <a:rPr lang="en-US" dirty="0" smtClean="0"/>
              <a:t>” carved into wood stood as a clue to their fate. No Indian tribes are </a:t>
            </a:r>
            <a:r>
              <a:rPr lang="en-US" dirty="0" err="1" smtClean="0"/>
              <a:t>Croatoan</a:t>
            </a:r>
            <a:r>
              <a:rPr lang="en-US" dirty="0" smtClean="0"/>
              <a:t>. White’s grand daughter Virginia Dare, having the distinction of being the first English child born in North America was among the missing</a:t>
            </a:r>
          </a:p>
          <a:p>
            <a:pPr lvl="1"/>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Pequot War</a:t>
            </a:r>
            <a:endParaRPr lang="en-US" dirty="0"/>
          </a:p>
        </p:txBody>
      </p:sp>
      <p:sp>
        <p:nvSpPr>
          <p:cNvPr id="3" name="Content Placeholder 2"/>
          <p:cNvSpPr>
            <a:spLocks noGrp="1"/>
          </p:cNvSpPr>
          <p:nvPr>
            <p:ph idx="1"/>
          </p:nvPr>
        </p:nvSpPr>
        <p:spPr>
          <a:xfrm>
            <a:off x="0" y="990600"/>
            <a:ext cx="4114800" cy="5867400"/>
          </a:xfrm>
        </p:spPr>
        <p:txBody>
          <a:bodyPr>
            <a:normAutofit fontScale="55000" lnSpcReduction="20000"/>
          </a:bodyPr>
          <a:lstStyle/>
          <a:p>
            <a:r>
              <a:rPr lang="en-US" b="1" dirty="0" smtClean="0"/>
              <a:t>Tensions mounted as hostages were taken and murders were committed by both sides until in 1637, open conflict erupted between the Pequot tribes and the New England colonists and their Indian allies. With the increasing migrations of Indian tribes the Pequot aggressively pursued the control of the Connecticut River Valley. This made enemies of tribes already in the region, the Narragansett and the Mohegan.  </a:t>
            </a:r>
          </a:p>
          <a:p>
            <a:r>
              <a:rPr lang="en-US" b="1" dirty="0" smtClean="0"/>
              <a:t>The turn of events is somewhat controversial as the only remaining accounts of the war merely reflect the Puritan perspective. Regardless, the newly forming Connecticut colony, the Massachusetts Bay colony and the Plymouth colony allied with the Narragansett and the Mohegan to attack the Pequot.</a:t>
            </a:r>
            <a:endParaRPr lang="en-US" dirty="0"/>
          </a:p>
        </p:txBody>
      </p:sp>
      <p:pic>
        <p:nvPicPr>
          <p:cNvPr id="1026" name="Picture 2" descr="File:Pequot war.jpg">
            <a:hlinkClick r:id="rId2"/>
          </p:cNvPr>
          <p:cNvPicPr>
            <a:picLocks noChangeAspect="1" noChangeArrowheads="1"/>
          </p:cNvPicPr>
          <p:nvPr/>
        </p:nvPicPr>
        <p:blipFill>
          <a:blip r:embed="rId3" cstate="print"/>
          <a:srcRect/>
          <a:stretch>
            <a:fillRect/>
          </a:stretch>
        </p:blipFill>
        <p:spPr bwMode="auto">
          <a:xfrm>
            <a:off x="4064000" y="1524000"/>
            <a:ext cx="5080000" cy="3657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The European style of warfare was a shock to their Narragansett and Mohegan allies. The indiscriminate slaughter contradicted Indian customs and they complained that the New England mode of war was “too furious and slays too many people.” Even the Puritan leaders in England protested the brutality of their colonial brethren. Only half of 3,000 Pequot survived the war, many of these were shipped off to the West Indies as slaves, the rest became subjects of the Narragansett and the Mohegan.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Praying Towns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Stung by the rebuke of others the New England Puritans belatedly began to evangelize the natives in 1640. Unfortunately, the Puritan missionaries exhorted the Indians to adopt the Puritan pace and mode of work. They formed praying towns where the men abandoned their hunting and fishing expeditions and adopted farming as the primary means of livelihood. Their women learned to spin and weave instead of plowing and harvesting. They worked hard for six days and observed the Sabbath the seventh. Ironically when the Indians read the Bible in their own language, they realized the faults and hypocrisies of the Puritan culture.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Vanishing tribes</a:t>
            </a:r>
            <a:endParaRPr lang="en-US" dirty="0"/>
          </a:p>
        </p:txBody>
      </p:sp>
      <p:sp>
        <p:nvSpPr>
          <p:cNvPr id="3" name="Content Placeholder 2"/>
          <p:cNvSpPr>
            <a:spLocks noGrp="1"/>
          </p:cNvSpPr>
          <p:nvPr>
            <p:ph idx="1"/>
          </p:nvPr>
        </p:nvSpPr>
        <p:spPr>
          <a:xfrm>
            <a:off x="228600" y="1600200"/>
            <a:ext cx="8686800" cy="5029200"/>
          </a:xfrm>
        </p:spPr>
        <p:txBody>
          <a:bodyPr>
            <a:normAutofit fontScale="92500" lnSpcReduction="20000"/>
          </a:bodyPr>
          <a:lstStyle/>
          <a:p>
            <a:r>
              <a:rPr lang="en-US" b="1" dirty="0" smtClean="0"/>
              <a:t>For Indians of the larger tribes, the prayer towns were a contradiction to their cultural beliefs and shunned them accordingly. The smaller tribes caught up in the crisis of the shrinking country, sought them as a way to make sense of their catastrophes. </a:t>
            </a:r>
            <a:endParaRPr lang="en-US" b="1" dirty="0" smtClean="0"/>
          </a:p>
          <a:p>
            <a:r>
              <a:rPr lang="en-US" b="1" dirty="0" smtClean="0"/>
              <a:t>Unable </a:t>
            </a:r>
            <a:r>
              <a:rPr lang="en-US" b="1" dirty="0" smtClean="0"/>
              <a:t>to unite, the Indian tribes became rapidly shrinking minorities, many dying of disease epidemics such as smallpox. The land was dominated by the rapidly expanding colonial populations. By 1670, the combined population of the New England colonies of 52,000 outnumbered the Indians three to one.</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King Philip’s War</a:t>
            </a:r>
            <a:endParaRPr lang="en-US" dirty="0"/>
          </a:p>
        </p:txBody>
      </p:sp>
      <p:sp>
        <p:nvSpPr>
          <p:cNvPr id="5" name="Content Placeholder 4"/>
          <p:cNvSpPr>
            <a:spLocks noGrp="1"/>
          </p:cNvSpPr>
          <p:nvPr>
            <p:ph sz="half" idx="1"/>
          </p:nvPr>
        </p:nvSpPr>
        <p:spPr>
          <a:xfrm>
            <a:off x="152400" y="1371600"/>
            <a:ext cx="8991600" cy="2438401"/>
          </a:xfrm>
        </p:spPr>
        <p:txBody>
          <a:bodyPr>
            <a:normAutofit fontScale="77500" lnSpcReduction="20000"/>
          </a:bodyPr>
          <a:lstStyle/>
          <a:p>
            <a:r>
              <a:rPr lang="en-US" dirty="0" err="1" smtClean="0"/>
              <a:t>Wamsutta</a:t>
            </a:r>
            <a:r>
              <a:rPr lang="en-US" dirty="0" smtClean="0"/>
              <a:t> was the Grand Sachem of the Wampanoag confederacy was engaged in peaceful negotiations with the governor of the Plymouth colony when he mysteriously died. His brother </a:t>
            </a:r>
            <a:r>
              <a:rPr lang="en-US" dirty="0" err="1" smtClean="0"/>
              <a:t>Metacom</a:t>
            </a:r>
            <a:r>
              <a:rPr lang="en-US" dirty="0" smtClean="0"/>
              <a:t> took over</a:t>
            </a:r>
          </a:p>
          <a:p>
            <a:r>
              <a:rPr lang="en-US" dirty="0" err="1" smtClean="0"/>
              <a:t>Metacom's</a:t>
            </a:r>
            <a:r>
              <a:rPr lang="en-US" dirty="0" smtClean="0"/>
              <a:t> open distrust of the colony came to a head when </a:t>
            </a:r>
            <a:r>
              <a:rPr lang="en-US" dirty="0" err="1" smtClean="0"/>
              <a:t>Wamsutta</a:t>
            </a:r>
            <a:r>
              <a:rPr lang="en-US" dirty="0" smtClean="0"/>
              <a:t> died, which he used as a pretext</a:t>
            </a:r>
          </a:p>
          <a:p>
            <a:r>
              <a:rPr lang="en-US" dirty="0" smtClean="0"/>
              <a:t>War broke out in 1675 when many tribes united to attack New England </a:t>
            </a:r>
            <a:r>
              <a:rPr lang="en-US" dirty="0" smtClean="0"/>
              <a:t>settlers</a:t>
            </a:r>
          </a:p>
          <a:p>
            <a:endParaRPr lang="en-US" dirty="0"/>
          </a:p>
        </p:txBody>
      </p:sp>
      <p:sp>
        <p:nvSpPr>
          <p:cNvPr id="6" name="Content Placeholder 5"/>
          <p:cNvSpPr>
            <a:spLocks noGrp="1"/>
          </p:cNvSpPr>
          <p:nvPr>
            <p:ph sz="half" idx="2"/>
          </p:nvPr>
        </p:nvSpPr>
        <p:spPr>
          <a:xfrm>
            <a:off x="4495800" y="3810000"/>
            <a:ext cx="4648200" cy="3048000"/>
          </a:xfrm>
        </p:spPr>
        <p:txBody>
          <a:bodyPr>
            <a:normAutofit fontScale="77500" lnSpcReduction="20000"/>
          </a:bodyPr>
          <a:lstStyle/>
          <a:p>
            <a:r>
              <a:rPr lang="en-US" dirty="0" smtClean="0"/>
              <a:t>War ended 1676 600 (1.5%) colonists and 3,000 (15%) Indians died</a:t>
            </a:r>
          </a:p>
          <a:p>
            <a:r>
              <a:rPr lang="en-US" dirty="0" smtClean="0"/>
              <a:t>Receiving no help from England colonists depended on each other</a:t>
            </a:r>
          </a:p>
          <a:p>
            <a:r>
              <a:rPr lang="en-US" dirty="0" smtClean="0"/>
              <a:t>the trials and tribulations suffered by the colonists gave them a national and group identity separate and distinct from subjects of the English Crown</a:t>
            </a:r>
            <a:endParaRPr lang="en-US" dirty="0"/>
          </a:p>
        </p:txBody>
      </p:sp>
      <p:pic>
        <p:nvPicPr>
          <p:cNvPr id="82946" name="Picture 2" descr="File:Indians Attacking a Garrison House.jpg">
            <a:hlinkClick r:id="rId2"/>
          </p:cNvPr>
          <p:cNvPicPr>
            <a:picLocks noChangeAspect="1" noChangeArrowheads="1"/>
          </p:cNvPicPr>
          <p:nvPr/>
        </p:nvPicPr>
        <p:blipFill>
          <a:blip r:embed="rId3" cstate="print"/>
          <a:srcRect/>
          <a:stretch>
            <a:fillRect/>
          </a:stretch>
        </p:blipFill>
        <p:spPr bwMode="auto">
          <a:xfrm>
            <a:off x="0" y="3809999"/>
            <a:ext cx="4467225" cy="304800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upload.wikimedia.org/wikipedia/commons/1/1a/Wpdms_virginia_company_plymouth_council.png">
            <a:hlinkClick r:id="rId2"/>
          </p:cNvPr>
          <p:cNvPicPr>
            <a:picLocks noChangeAspect="1" noChangeArrowheads="1"/>
          </p:cNvPicPr>
          <p:nvPr/>
        </p:nvPicPr>
        <p:blipFill>
          <a:blip r:embed="rId3" cstate="print"/>
          <a:srcRect/>
          <a:stretch>
            <a:fillRect/>
          </a:stretch>
        </p:blipFill>
        <p:spPr bwMode="auto">
          <a:xfrm>
            <a:off x="4114800" y="-49389"/>
            <a:ext cx="5029200" cy="6907390"/>
          </a:xfrm>
          <a:prstGeom prst="rect">
            <a:avLst/>
          </a:prstGeom>
          <a:noFill/>
        </p:spPr>
      </p:pic>
      <p:sp>
        <p:nvSpPr>
          <p:cNvPr id="3" name="TextBox 2"/>
          <p:cNvSpPr txBox="1"/>
          <p:nvPr/>
        </p:nvSpPr>
        <p:spPr>
          <a:xfrm>
            <a:off x="381000" y="1143000"/>
            <a:ext cx="3657600" cy="2677656"/>
          </a:xfrm>
          <a:prstGeom prst="rect">
            <a:avLst/>
          </a:prstGeom>
          <a:noFill/>
        </p:spPr>
        <p:txBody>
          <a:bodyPr wrap="square" rtlCol="0">
            <a:spAutoFit/>
          </a:bodyPr>
          <a:lstStyle/>
          <a:p>
            <a:r>
              <a:rPr lang="en-US" sz="2800" dirty="0" smtClean="0"/>
              <a:t>The Original two colonies extended west to the Pacific Ocean and divided the entire North American </a:t>
            </a:r>
            <a:r>
              <a:rPr lang="en-US" sz="2800" smtClean="0"/>
              <a:t>Atlantic seaboard </a:t>
            </a:r>
            <a:endParaRPr lang="en-US" sz="2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1628</a:t>
            </a:r>
            <a:endParaRPr lang="en-US" dirty="0"/>
          </a:p>
        </p:txBody>
      </p:sp>
      <p:sp>
        <p:nvSpPr>
          <p:cNvPr id="3" name="Content Placeholder 2"/>
          <p:cNvSpPr>
            <a:spLocks noGrp="1"/>
          </p:cNvSpPr>
          <p:nvPr>
            <p:ph idx="1"/>
          </p:nvPr>
        </p:nvSpPr>
        <p:spPr>
          <a:xfrm>
            <a:off x="152400" y="1295400"/>
            <a:ext cx="8991600" cy="5334000"/>
          </a:xfrm>
        </p:spPr>
        <p:txBody>
          <a:bodyPr>
            <a:normAutofit fontScale="92500" lnSpcReduction="20000"/>
          </a:bodyPr>
          <a:lstStyle/>
          <a:p>
            <a:r>
              <a:rPr lang="en-US" dirty="0" smtClean="0"/>
              <a:t>In 1630, more Puritans left England</a:t>
            </a:r>
          </a:p>
          <a:p>
            <a:pPr lvl="1"/>
            <a:r>
              <a:rPr lang="en-US" dirty="0" smtClean="0"/>
              <a:t>Under format of Virginia (proprietary colony)</a:t>
            </a:r>
          </a:p>
          <a:p>
            <a:pPr lvl="1"/>
            <a:r>
              <a:rPr lang="en-US" dirty="0" smtClean="0"/>
              <a:t>Formed Massachusetts Bay Colony</a:t>
            </a:r>
          </a:p>
          <a:p>
            <a:pPr lvl="1"/>
            <a:r>
              <a:rPr lang="en-US" dirty="0" smtClean="0"/>
              <a:t>John Winthrop brought 1,000 settlers</a:t>
            </a:r>
          </a:p>
          <a:p>
            <a:pPr lvl="1"/>
            <a:r>
              <a:rPr lang="en-US" dirty="0" smtClean="0"/>
              <a:t>“God will bring some heavy affliction upon this land (England) and that speedily; but be of good comfort…If the lord </a:t>
            </a:r>
            <a:r>
              <a:rPr lang="en-US" dirty="0" err="1" smtClean="0"/>
              <a:t>seeth</a:t>
            </a:r>
            <a:r>
              <a:rPr lang="en-US" dirty="0" smtClean="0"/>
              <a:t> it will be good for us, He will provide a shelter and a hiding place for us and others…Evil times are coming when the Church must fly into the wilderness.”</a:t>
            </a:r>
          </a:p>
          <a:p>
            <a:r>
              <a:rPr lang="en-US" dirty="0" smtClean="0"/>
              <a:t>Colonists realized nothing in charter specified location of company… transferred all stock and directors to New England, founded Boston</a:t>
            </a:r>
          </a:p>
          <a:p>
            <a:r>
              <a:rPr lang="en-US" dirty="0" smtClean="0"/>
              <a:t>By 1640 the population rose to 14,000 attracted by opportunity to own land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Dissenters</a:t>
            </a:r>
            <a:endParaRPr lang="en-US" dirty="0"/>
          </a:p>
        </p:txBody>
      </p:sp>
      <p:sp>
        <p:nvSpPr>
          <p:cNvPr id="3" name="Content Placeholder 2"/>
          <p:cNvSpPr>
            <a:spLocks noGrp="1"/>
          </p:cNvSpPr>
          <p:nvPr>
            <p:ph idx="1"/>
          </p:nvPr>
        </p:nvSpPr>
        <p:spPr/>
        <p:txBody>
          <a:bodyPr>
            <a:normAutofit fontScale="92500"/>
          </a:bodyPr>
          <a:lstStyle/>
          <a:p>
            <a:r>
              <a:rPr lang="en-US" dirty="0" smtClean="0"/>
              <a:t>The government of Massachusetts was rigidly Calvinist and Puritan with little tolerance</a:t>
            </a:r>
          </a:p>
          <a:p>
            <a:r>
              <a:rPr lang="en-US" dirty="0" smtClean="0"/>
              <a:t>Disputes broke out from those who disagreed with their theology (dissenters)</a:t>
            </a:r>
          </a:p>
          <a:p>
            <a:r>
              <a:rPr lang="en-US" dirty="0" smtClean="0"/>
              <a:t>In 1635-6, some moved to form their own colony along Connecticut River &amp; founded Hartford</a:t>
            </a:r>
          </a:p>
          <a:p>
            <a:r>
              <a:rPr lang="en-US" dirty="0" smtClean="0"/>
              <a:t>A “Fundamental Order” or constitution proclaimed</a:t>
            </a:r>
          </a:p>
          <a:p>
            <a:pPr lvl="1"/>
            <a:r>
              <a:rPr lang="en-US" dirty="0" smtClean="0"/>
              <a:t>Similar to Mayflower compact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Rhode Island</a:t>
            </a:r>
            <a:endParaRPr lang="en-US" dirty="0"/>
          </a:p>
        </p:txBody>
      </p:sp>
      <p:sp>
        <p:nvSpPr>
          <p:cNvPr id="3" name="Content Placeholder 2"/>
          <p:cNvSpPr>
            <a:spLocks noGrp="1"/>
          </p:cNvSpPr>
          <p:nvPr>
            <p:ph idx="1"/>
          </p:nvPr>
        </p:nvSpPr>
        <p:spPr>
          <a:xfrm>
            <a:off x="0" y="1371600"/>
            <a:ext cx="9144000" cy="5257800"/>
          </a:xfrm>
        </p:spPr>
        <p:txBody>
          <a:bodyPr>
            <a:normAutofit/>
          </a:bodyPr>
          <a:lstStyle/>
          <a:p>
            <a:r>
              <a:rPr lang="en-US" dirty="0" smtClean="0"/>
              <a:t>Roger Williams, ousted from Cambridge by Archbishop Laud, found Massachusetts Bay colony almost as oppressive</a:t>
            </a:r>
          </a:p>
          <a:p>
            <a:pPr lvl="1"/>
            <a:r>
              <a:rPr lang="en-US" dirty="0" smtClean="0"/>
              <a:t>Lead idealists and “humbler folk” to form </a:t>
            </a:r>
            <a:r>
              <a:rPr lang="en-US" b="1" dirty="0" smtClean="0"/>
              <a:t>Providence </a:t>
            </a:r>
          </a:p>
          <a:p>
            <a:pPr lvl="1"/>
            <a:r>
              <a:rPr lang="en-US" dirty="0" smtClean="0"/>
              <a:t>First political thinker of America</a:t>
            </a:r>
          </a:p>
          <a:p>
            <a:pPr lvl="1"/>
            <a:r>
              <a:rPr lang="en-US" dirty="0" smtClean="0"/>
              <a:t>Influenced revolutionary ideas in not only America but also England.</a:t>
            </a:r>
          </a:p>
          <a:p>
            <a:r>
              <a:rPr lang="en-US" dirty="0" smtClean="0"/>
              <a:t>agreed with his fellow settlers on an egalitarian constitution providing for majority rule "in civil things" and liberty of </a:t>
            </a:r>
            <a:r>
              <a:rPr lang="en-US" dirty="0" smtClean="0"/>
              <a:t>conscience”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Rhode Island</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Incorporated many dissenters including  Baptists who settled here in 1637 in land purchased by Anne </a:t>
            </a:r>
            <a:r>
              <a:rPr lang="en-US" dirty="0" err="1" smtClean="0"/>
              <a:t>Hutchinsun</a:t>
            </a:r>
            <a:r>
              <a:rPr lang="en-US" dirty="0" smtClean="0"/>
              <a:t>, Quakers and Jews</a:t>
            </a:r>
          </a:p>
          <a:p>
            <a:r>
              <a:rPr lang="en-US" dirty="0" smtClean="0"/>
              <a:t>True religious freedom</a:t>
            </a:r>
          </a:p>
          <a:p>
            <a:r>
              <a:rPr lang="en-US" dirty="0" smtClean="0"/>
              <a:t>Maintain friendly relations with Native Americans</a:t>
            </a:r>
          </a:p>
          <a:p>
            <a:pPr lvl="1"/>
            <a:r>
              <a:rPr lang="en-US" dirty="0" smtClean="0"/>
              <a:t>Declared neutrality during king Philip’s War 1675-1676</a:t>
            </a:r>
          </a:p>
          <a:p>
            <a:r>
              <a:rPr lang="en-US" dirty="0" smtClean="0"/>
              <a:t>Secured royal charter in 1660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8/81/Croatoan.jpg"/>
          <p:cNvPicPr>
            <a:picLocks noChangeAspect="1" noChangeArrowheads="1"/>
          </p:cNvPicPr>
          <p:nvPr/>
        </p:nvPicPr>
        <p:blipFill>
          <a:blip r:embed="rId2" cstate="print"/>
          <a:srcRect/>
          <a:stretch>
            <a:fillRect/>
          </a:stretch>
        </p:blipFill>
        <p:spPr bwMode="auto">
          <a:xfrm>
            <a:off x="533400" y="1680046"/>
            <a:ext cx="8229600" cy="5177954"/>
          </a:xfrm>
          <a:prstGeom prst="rect">
            <a:avLst/>
          </a:prstGeom>
          <a:noFill/>
        </p:spPr>
      </p:pic>
      <p:sp>
        <p:nvSpPr>
          <p:cNvPr id="4" name="Rectangle 3"/>
          <p:cNvSpPr/>
          <p:nvPr/>
        </p:nvSpPr>
        <p:spPr>
          <a:xfrm>
            <a:off x="0" y="1"/>
            <a:ext cx="9144000" cy="1754326"/>
          </a:xfrm>
          <a:prstGeom prst="rect">
            <a:avLst/>
          </a:prstGeom>
        </p:spPr>
        <p:txBody>
          <a:bodyPr wrap="square">
            <a:spAutoFit/>
          </a:bodyPr>
          <a:lstStyle/>
          <a:p>
            <a:r>
              <a:rPr lang="en-US" dirty="0" smtClean="0"/>
              <a:t>John Smith sought information about the fate of the colonists in 1607. One report indicated that the Lost Colonists took refuge with friendly Chesapeake Indians, but Chief Powhatan claimed his tribe had attacked the group and killed most of the colonists. Powhatan showed Smith certain artifacts he said had belonged to the colonists, including a musket barrel and a brass mortar. The Jamestown Colony received reports of some survivors of the Lost Colony and sent out search parties, but none were successful.</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New England</a:t>
            </a:r>
            <a:endParaRPr lang="en-US" dirty="0"/>
          </a:p>
        </p:txBody>
      </p:sp>
      <p:sp>
        <p:nvSpPr>
          <p:cNvPr id="3" name="Content Placeholder 2"/>
          <p:cNvSpPr>
            <a:spLocks noGrp="1"/>
          </p:cNvSpPr>
          <p:nvPr>
            <p:ph idx="1"/>
          </p:nvPr>
        </p:nvSpPr>
        <p:spPr>
          <a:xfrm>
            <a:off x="0" y="1447800"/>
            <a:ext cx="9144000" cy="4800600"/>
          </a:xfrm>
        </p:spPr>
        <p:txBody>
          <a:bodyPr>
            <a:normAutofit lnSpcReduction="10000"/>
          </a:bodyPr>
          <a:lstStyle/>
          <a:p>
            <a:pPr marL="342900" lvl="1" indent="-342900">
              <a:buFont typeface="Arial" pitchFamily="34" charset="0"/>
              <a:buChar char="•"/>
            </a:pPr>
            <a:r>
              <a:rPr lang="en-US" dirty="0" smtClean="0"/>
              <a:t>Despite religious divergences, the four colonies of New England were </a:t>
            </a:r>
            <a:r>
              <a:rPr lang="en-US" dirty="0" smtClean="0"/>
              <a:t>very </a:t>
            </a:r>
            <a:r>
              <a:rPr lang="en-US" dirty="0" smtClean="0"/>
              <a:t>similar</a:t>
            </a:r>
          </a:p>
          <a:p>
            <a:pPr lvl="1"/>
            <a:r>
              <a:rPr lang="en-US" dirty="0" smtClean="0"/>
              <a:t>Plymouth, Massachusetts, Connecticut, Rhode Island</a:t>
            </a:r>
          </a:p>
          <a:p>
            <a:pPr lvl="1"/>
            <a:r>
              <a:rPr lang="en-US" dirty="0" smtClean="0"/>
              <a:t>Quite independent of Great Britain</a:t>
            </a:r>
          </a:p>
          <a:p>
            <a:r>
              <a:rPr lang="en-US" dirty="0" smtClean="0"/>
              <a:t>1635, Charles I sought to assert his authority over them</a:t>
            </a:r>
          </a:p>
          <a:p>
            <a:pPr lvl="1"/>
            <a:r>
              <a:rPr lang="en-US" dirty="0" smtClean="0"/>
              <a:t>Colonies fortified and built block houses in preparation to resist invasion from England</a:t>
            </a:r>
          </a:p>
          <a:p>
            <a:pPr lvl="1"/>
            <a:r>
              <a:rPr lang="en-US" dirty="0" smtClean="0"/>
              <a:t>English Civil War suspended any military action &amp; colonies continued autonomously</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tcolony.png">
            <a:hlinkClick r:id="rId2"/>
          </p:cNvPr>
          <p:cNvPicPr>
            <a:picLocks noChangeAspect="1" noChangeArrowheads="1"/>
          </p:cNvPicPr>
          <p:nvPr/>
        </p:nvPicPr>
        <p:blipFill>
          <a:blip r:embed="rId3" cstate="print"/>
          <a:srcRect/>
          <a:stretch>
            <a:fillRect/>
          </a:stretch>
        </p:blipFill>
        <p:spPr bwMode="auto">
          <a:xfrm>
            <a:off x="-1" y="0"/>
            <a:ext cx="9361713" cy="685800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II</a:t>
            </a:r>
            <a:endParaRPr lang="en-US" dirty="0"/>
          </a:p>
        </p:txBody>
      </p:sp>
      <p:sp>
        <p:nvSpPr>
          <p:cNvPr id="3" name="Content Placeholder 2"/>
          <p:cNvSpPr>
            <a:spLocks noGrp="1"/>
          </p:cNvSpPr>
          <p:nvPr>
            <p:ph idx="1"/>
          </p:nvPr>
        </p:nvSpPr>
        <p:spPr>
          <a:xfrm>
            <a:off x="457200" y="1600200"/>
            <a:ext cx="8686800" cy="4724400"/>
          </a:xfrm>
        </p:spPr>
        <p:txBody>
          <a:bodyPr>
            <a:normAutofit fontScale="92500" lnSpcReduction="20000"/>
          </a:bodyPr>
          <a:lstStyle/>
          <a:p>
            <a:r>
              <a:rPr lang="en-US" dirty="0" smtClean="0"/>
              <a:t>Did much to settle the English in North America</a:t>
            </a:r>
          </a:p>
          <a:p>
            <a:r>
              <a:rPr lang="en-US" dirty="0" smtClean="0"/>
              <a:t>Through his costly wars with Dutch, annexed their colonies in America as “New York”</a:t>
            </a:r>
          </a:p>
          <a:p>
            <a:r>
              <a:rPr lang="en-US" dirty="0" smtClean="0"/>
              <a:t>Established proprietary colonies as grants to his courtiers: </a:t>
            </a:r>
          </a:p>
          <a:p>
            <a:pPr lvl="1"/>
            <a:r>
              <a:rPr lang="en-US" dirty="0" smtClean="0"/>
              <a:t>Calvert was given Maryland</a:t>
            </a:r>
          </a:p>
          <a:p>
            <a:pPr lvl="1"/>
            <a:r>
              <a:rPr lang="en-US" dirty="0" smtClean="0"/>
              <a:t>Penn given Pennsylvania</a:t>
            </a:r>
          </a:p>
          <a:p>
            <a:pPr lvl="1"/>
            <a:r>
              <a:rPr lang="en-US" dirty="0" smtClean="0"/>
              <a:t>8 Lord Proprietors given Carolina</a:t>
            </a:r>
          </a:p>
          <a:p>
            <a:r>
              <a:rPr lang="en-US" dirty="0" smtClean="0"/>
              <a:t>By end of his reign, England would control entire Atlantic coast of N. America (</a:t>
            </a:r>
            <a:r>
              <a:rPr lang="en-US" dirty="0" err="1" smtClean="0"/>
              <a:t>exc</a:t>
            </a:r>
            <a:r>
              <a:rPr lang="en-US" dirty="0" smtClean="0"/>
              <a:t> Florida) and population of settlers rose to ¼ million!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New Netherlands</a:t>
            </a:r>
            <a:endParaRPr lang="en-US" dirty="0"/>
          </a:p>
        </p:txBody>
      </p:sp>
      <p:sp>
        <p:nvSpPr>
          <p:cNvPr id="3" name="Content Placeholder 2"/>
          <p:cNvSpPr>
            <a:spLocks noGrp="1"/>
          </p:cNvSpPr>
          <p:nvPr>
            <p:ph idx="1"/>
          </p:nvPr>
        </p:nvSpPr>
        <p:spPr>
          <a:xfrm>
            <a:off x="0" y="1219200"/>
            <a:ext cx="9144000" cy="5257800"/>
          </a:xfrm>
        </p:spPr>
        <p:txBody>
          <a:bodyPr>
            <a:normAutofit fontScale="92500" lnSpcReduction="10000"/>
          </a:bodyPr>
          <a:lstStyle/>
          <a:p>
            <a:r>
              <a:rPr lang="en-US" dirty="0" smtClean="0"/>
              <a:t>Dividing the English colonies was the Dutch holdings along the Hudson River</a:t>
            </a:r>
          </a:p>
          <a:p>
            <a:pPr lvl="1"/>
            <a:r>
              <a:rPr lang="en-US" dirty="0" smtClean="0"/>
              <a:t>early Dutch settlers planted the concept of tolerance as a legal right in North America as per explicit orders in 1624. </a:t>
            </a:r>
            <a:endParaRPr lang="en-US" dirty="0" smtClean="0"/>
          </a:p>
          <a:p>
            <a:pPr lvl="1"/>
            <a:r>
              <a:rPr lang="en-US" dirty="0" smtClean="0"/>
              <a:t>They </a:t>
            </a:r>
            <a:r>
              <a:rPr lang="en-US" dirty="0" smtClean="0"/>
              <a:t>had to attract, “through attitude and by example”, the natives and nonbelievers to God’s word “without, on the other hand, to persecute someone by reason of his religion, and to leave everyone the freedom of his conscience.”</a:t>
            </a:r>
            <a:endParaRPr lang="en-US" dirty="0" smtClean="0"/>
          </a:p>
          <a:p>
            <a:r>
              <a:rPr lang="en-US" dirty="0" smtClean="0"/>
              <a:t>When Governor Peter Stuyvesant </a:t>
            </a:r>
          </a:p>
          <a:p>
            <a:r>
              <a:rPr lang="en-US" dirty="0" smtClean="0"/>
              <a:t>Stuyvesant had formally banned the practice of all religions outside of the Dutch Reformed </a:t>
            </a:r>
            <a:r>
              <a:rPr lang="en-US" dirty="0" smtClean="0"/>
              <a:t>Church</a:t>
            </a:r>
          </a:p>
          <a:p>
            <a:pPr lvl="1"/>
            <a:r>
              <a:rPr lang="en-US" dirty="0" smtClean="0"/>
              <a:t>In particular, Quakers, Jews and Baptists were outlawed</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Flushing Remonstrance</a:t>
            </a:r>
            <a:endParaRPr lang="en-US" dirty="0"/>
          </a:p>
        </p:txBody>
      </p:sp>
      <p:sp>
        <p:nvSpPr>
          <p:cNvPr id="3" name="Content Placeholder 2"/>
          <p:cNvSpPr>
            <a:spLocks noGrp="1"/>
          </p:cNvSpPr>
          <p:nvPr>
            <p:ph idx="1"/>
          </p:nvPr>
        </p:nvSpPr>
        <p:spPr>
          <a:xfrm>
            <a:off x="228600" y="1295400"/>
            <a:ext cx="8915400" cy="5562600"/>
          </a:xfrm>
        </p:spPr>
        <p:txBody>
          <a:bodyPr>
            <a:normAutofit lnSpcReduction="10000"/>
          </a:bodyPr>
          <a:lstStyle/>
          <a:p>
            <a:r>
              <a:rPr lang="en-US" dirty="0" smtClean="0"/>
              <a:t>In 1656 William </a:t>
            </a:r>
            <a:r>
              <a:rPr lang="en-US" dirty="0" err="1" smtClean="0"/>
              <a:t>Wickenden</a:t>
            </a:r>
            <a:r>
              <a:rPr lang="en-US" dirty="0" smtClean="0"/>
              <a:t>, a Baptist minister from Rhode Island, was arrested by Dutch colonial authorities, jailed, fined, and exiled for baptizing Christians in Flushing</a:t>
            </a:r>
            <a:r>
              <a:rPr lang="en-US" dirty="0" smtClean="0"/>
              <a:t>.</a:t>
            </a:r>
          </a:p>
          <a:p>
            <a:r>
              <a:rPr lang="en-US" dirty="0" smtClean="0"/>
              <a:t>English citizens, none of them Quakers, filed a petition to governor. </a:t>
            </a:r>
          </a:p>
          <a:p>
            <a:pPr lvl="1"/>
            <a:r>
              <a:rPr lang="en-US" dirty="0" smtClean="0"/>
              <a:t>Those who signed were arrested, all but two recanted, placed on bread and water and jailed. </a:t>
            </a:r>
          </a:p>
          <a:p>
            <a:pPr lvl="1"/>
            <a:r>
              <a:rPr lang="en-US" dirty="0" smtClean="0"/>
              <a:t>Town government was removed </a:t>
            </a:r>
          </a:p>
          <a:p>
            <a:r>
              <a:rPr lang="en-US" dirty="0" smtClean="0"/>
              <a:t>John Browne arrested 1662 for harboring Quakers</a:t>
            </a:r>
          </a:p>
          <a:p>
            <a:pPr lvl="1"/>
            <a:r>
              <a:rPr lang="en-US" dirty="0" smtClean="0"/>
              <a:t>Took petition to Amsterdam and had governor’s laws overturned, ending religious persecution</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Becomes New York</a:t>
            </a:r>
            <a:endParaRPr lang="en-US" dirty="0"/>
          </a:p>
        </p:txBody>
      </p:sp>
      <p:sp>
        <p:nvSpPr>
          <p:cNvPr id="3" name="Content Placeholder 2"/>
          <p:cNvSpPr>
            <a:spLocks noGrp="1"/>
          </p:cNvSpPr>
          <p:nvPr>
            <p:ph idx="1"/>
          </p:nvPr>
        </p:nvSpPr>
        <p:spPr>
          <a:xfrm>
            <a:off x="228600" y="1219200"/>
            <a:ext cx="8915400" cy="5410200"/>
          </a:xfrm>
        </p:spPr>
        <p:txBody>
          <a:bodyPr>
            <a:normAutofit fontScale="92500" lnSpcReduction="20000"/>
          </a:bodyPr>
          <a:lstStyle/>
          <a:p>
            <a:r>
              <a:rPr lang="en-US" dirty="0" smtClean="0"/>
              <a:t>While his brother Charles II was King, the Duke of York, James II, led a campaign to rid the Americas of Dutch control. </a:t>
            </a:r>
          </a:p>
          <a:p>
            <a:r>
              <a:rPr lang="en-US" dirty="0" smtClean="0"/>
              <a:t>After three wars with Holland over 11 years, the English finally took over the Dutch colony in 1674</a:t>
            </a:r>
          </a:p>
          <a:p>
            <a:pPr lvl="1"/>
            <a:r>
              <a:rPr lang="en-US" dirty="0" smtClean="0"/>
              <a:t>Named in Duke’s honor as New York</a:t>
            </a:r>
          </a:p>
          <a:p>
            <a:pPr lvl="1"/>
            <a:r>
              <a:rPr lang="en-US" dirty="0" smtClean="0"/>
              <a:t>Retained Dutch character</a:t>
            </a:r>
          </a:p>
          <a:p>
            <a:r>
              <a:rPr lang="en-US" dirty="0" smtClean="0"/>
              <a:t>Duke of York never visited his colony and exercised little direct control of it. </a:t>
            </a:r>
            <a:endParaRPr lang="en-US" dirty="0" smtClean="0"/>
          </a:p>
          <a:p>
            <a:pPr lvl="1"/>
            <a:r>
              <a:rPr lang="en-US" dirty="0" smtClean="0"/>
              <a:t>He </a:t>
            </a:r>
            <a:r>
              <a:rPr lang="en-US" dirty="0" smtClean="0"/>
              <a:t>elected to administer his government through governors, councils, and other officers appointed by himself. No provision was made for an elected </a:t>
            </a:r>
            <a:r>
              <a:rPr lang="en-US" dirty="0" smtClean="0"/>
              <a:t>assembly</a:t>
            </a:r>
          </a:p>
          <a:p>
            <a:pPr lvl="1"/>
            <a:r>
              <a:rPr lang="en-US" dirty="0" smtClean="0"/>
              <a:t>He continued the Dutch policy of religious tolerance provided for by the Flushing Remonstrance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upload.wikimedia.org/wikipedia/commons/7/7f/Manatvs_gelegen_op_de_Noot_Riuier.jpg"/>
          <p:cNvPicPr>
            <a:picLocks noChangeAspect="1" noChangeArrowheads="1"/>
          </p:cNvPicPr>
          <p:nvPr/>
        </p:nvPicPr>
        <p:blipFill>
          <a:blip r:embed="rId2" cstate="print"/>
          <a:srcRect/>
          <a:stretch>
            <a:fillRect/>
          </a:stretch>
        </p:blipFill>
        <p:spPr bwMode="auto">
          <a:xfrm>
            <a:off x="-1" y="0"/>
            <a:ext cx="9127671" cy="6553200"/>
          </a:xfrm>
          <a:prstGeom prst="rect">
            <a:avLst/>
          </a:prstGeom>
          <a:noFill/>
        </p:spPr>
      </p:pic>
      <p:pic>
        <p:nvPicPr>
          <p:cNvPr id="59394" name="Picture 2" descr="http://upload.wikimedia.org/wikipedia/commons/d/dd/Downtown_Manhattan_From_Aeroplane.jpg"/>
          <p:cNvPicPr>
            <a:picLocks noChangeAspect="1" noChangeArrowheads="1"/>
          </p:cNvPicPr>
          <p:nvPr/>
        </p:nvPicPr>
        <p:blipFill>
          <a:blip r:embed="rId3" cstate="print"/>
          <a:srcRect/>
          <a:stretch>
            <a:fillRect/>
          </a:stretch>
        </p:blipFill>
        <p:spPr bwMode="auto">
          <a:xfrm>
            <a:off x="0" y="0"/>
            <a:ext cx="9829800" cy="655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a:t>
            </a:r>
            <a:endParaRPr lang="en-US" dirty="0"/>
          </a:p>
        </p:txBody>
      </p:sp>
      <p:sp>
        <p:nvSpPr>
          <p:cNvPr id="3" name="Content Placeholder 2"/>
          <p:cNvSpPr>
            <a:spLocks noGrp="1"/>
          </p:cNvSpPr>
          <p:nvPr>
            <p:ph idx="1"/>
          </p:nvPr>
        </p:nvSpPr>
        <p:spPr>
          <a:xfrm>
            <a:off x="228600" y="1600200"/>
            <a:ext cx="8610600" cy="4876800"/>
          </a:xfrm>
        </p:spPr>
        <p:txBody>
          <a:bodyPr/>
          <a:lstStyle/>
          <a:p>
            <a:r>
              <a:rPr lang="en-US" dirty="0" smtClean="0"/>
              <a:t>The English replaced the Dutch as the allies of the powerful Iroquois Nation in their conflict with the French colonies in Canada. </a:t>
            </a:r>
          </a:p>
          <a:p>
            <a:r>
              <a:rPr lang="en-US" dirty="0" smtClean="0"/>
              <a:t>From New York came New Jersey and Delaware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a:t>
            </a:r>
            <a:endParaRPr lang="en-US" dirty="0"/>
          </a:p>
        </p:txBody>
      </p:sp>
      <p:sp>
        <p:nvSpPr>
          <p:cNvPr id="3" name="Content Placeholder 2"/>
          <p:cNvSpPr>
            <a:spLocks noGrp="1"/>
          </p:cNvSpPr>
          <p:nvPr>
            <p:ph idx="1"/>
          </p:nvPr>
        </p:nvSpPr>
        <p:spPr>
          <a:xfrm>
            <a:off x="0" y="1600200"/>
            <a:ext cx="9144000" cy="5029200"/>
          </a:xfrm>
        </p:spPr>
        <p:txBody>
          <a:bodyPr>
            <a:normAutofit fontScale="92500"/>
          </a:bodyPr>
          <a:lstStyle/>
          <a:p>
            <a:r>
              <a:rPr lang="en-US" dirty="0" smtClean="0"/>
              <a:t>After securing the Hudson river from the Dutch, Charles II granted a </a:t>
            </a:r>
            <a:r>
              <a:rPr lang="en-US" b="1" dirty="0" smtClean="0"/>
              <a:t>royal charter </a:t>
            </a:r>
            <a:r>
              <a:rPr lang="en-US" dirty="0" smtClean="0"/>
              <a:t>to William Penn in 1681.</a:t>
            </a:r>
          </a:p>
          <a:p>
            <a:r>
              <a:rPr lang="en-US" dirty="0" smtClean="0"/>
              <a:t>In his 1701 </a:t>
            </a:r>
            <a:r>
              <a:rPr lang="en-US" dirty="0" smtClean="0"/>
              <a:t>Charter </a:t>
            </a:r>
            <a:r>
              <a:rPr lang="en-US" dirty="0" smtClean="0"/>
              <a:t>of </a:t>
            </a:r>
            <a:r>
              <a:rPr lang="en-US" dirty="0" smtClean="0"/>
              <a:t>Privileges, Penn established a haven for persecuted Quakers from all over the world in Pennsylvania</a:t>
            </a:r>
          </a:p>
          <a:p>
            <a:pPr lvl="1"/>
            <a:r>
              <a:rPr lang="en-US" dirty="0" smtClean="0"/>
              <a:t>In particular refugees from Germany (Pennsylvania “Dutch”)</a:t>
            </a:r>
          </a:p>
          <a:p>
            <a:r>
              <a:rPr lang="en-US" dirty="0" smtClean="0"/>
              <a:t>he </a:t>
            </a:r>
            <a:r>
              <a:rPr lang="en-US" dirty="0" smtClean="0"/>
              <a:t>extended religious freedom to all monotheists and government was open to all </a:t>
            </a:r>
            <a:r>
              <a:rPr lang="en-US" dirty="0" smtClean="0"/>
              <a:t>Christians</a:t>
            </a:r>
          </a:p>
          <a:p>
            <a:r>
              <a:rPr lang="en-US" dirty="0" smtClean="0"/>
              <a:t>As a royal colony, it had an appointed Governor and an elected Assembly</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ile:Treaty of Penn with Indians by Benjamin West.jpg">
            <a:hlinkClick r:id="rId2"/>
          </p:cNvPr>
          <p:cNvPicPr>
            <a:picLocks noChangeAspect="1" noChangeArrowheads="1"/>
          </p:cNvPicPr>
          <p:nvPr/>
        </p:nvPicPr>
        <p:blipFill>
          <a:blip r:embed="rId3" cstate="print"/>
          <a:srcRect/>
          <a:stretch>
            <a:fillRect/>
          </a:stretch>
        </p:blipFill>
        <p:spPr bwMode="auto">
          <a:xfrm>
            <a:off x="0" y="0"/>
            <a:ext cx="9849908"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rst Settlements On Eastern Coast of North America"/>
          <p:cNvPicPr>
            <a:picLocks noChangeAspect="1" noChangeArrowheads="1"/>
          </p:cNvPicPr>
          <p:nvPr/>
        </p:nvPicPr>
        <p:blipFill>
          <a:blip r:embed="rId2" cstate="print"/>
          <a:srcRect/>
          <a:stretch>
            <a:fillRect/>
          </a:stretch>
        </p:blipFill>
        <p:spPr bwMode="auto">
          <a:xfrm>
            <a:off x="0" y="0"/>
            <a:ext cx="4213746" cy="6858000"/>
          </a:xfrm>
          <a:prstGeom prst="rect">
            <a:avLst/>
          </a:prstGeom>
          <a:noFill/>
        </p:spPr>
      </p:pic>
      <p:sp>
        <p:nvSpPr>
          <p:cNvPr id="5" name="Content Placeholder 4"/>
          <p:cNvSpPr>
            <a:spLocks noGrp="1"/>
          </p:cNvSpPr>
          <p:nvPr>
            <p:ph idx="1"/>
          </p:nvPr>
        </p:nvSpPr>
        <p:spPr>
          <a:xfrm>
            <a:off x="4191000" y="0"/>
            <a:ext cx="4953000" cy="6858000"/>
          </a:xfrm>
        </p:spPr>
        <p:txBody>
          <a:bodyPr>
            <a:normAutofit fontScale="92500" lnSpcReduction="10000"/>
          </a:bodyPr>
          <a:lstStyle/>
          <a:p>
            <a:r>
              <a:rPr lang="en-US" b="1" dirty="0" smtClean="0"/>
              <a:t>rival monarchies of France, Holland and England ran to establish footholds in the Americas where the Spanish were not: the Atlantic seaboard of North America. These areas had decided disadvantages: no tropical climate to grow lucrative crops such as sugar (tobacco had not been introduced yet), British and French explorers failed to find a northwest passage to India, hostile Indians and harsh winters.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0"/>
            <a:ext cx="4648200" cy="1143000"/>
          </a:xfrm>
        </p:spPr>
        <p:txBody>
          <a:bodyPr/>
          <a:lstStyle/>
          <a:p>
            <a:r>
              <a:rPr lang="en-US" dirty="0" smtClean="0"/>
              <a:t>Delaware</a:t>
            </a:r>
            <a:endParaRPr lang="en-US" dirty="0"/>
          </a:p>
        </p:txBody>
      </p:sp>
      <p:sp>
        <p:nvSpPr>
          <p:cNvPr id="3" name="Content Placeholder 2"/>
          <p:cNvSpPr>
            <a:spLocks noGrp="1"/>
          </p:cNvSpPr>
          <p:nvPr>
            <p:ph idx="1"/>
          </p:nvPr>
        </p:nvSpPr>
        <p:spPr>
          <a:xfrm>
            <a:off x="4495800" y="1371600"/>
            <a:ext cx="4648200" cy="5257800"/>
          </a:xfrm>
        </p:spPr>
        <p:txBody>
          <a:bodyPr/>
          <a:lstStyle/>
          <a:p>
            <a:r>
              <a:rPr lang="en-US" dirty="0" smtClean="0"/>
              <a:t>Initially a Dutch establishment in 1631</a:t>
            </a:r>
          </a:p>
          <a:p>
            <a:r>
              <a:rPr lang="en-US" dirty="0" smtClean="0"/>
              <a:t>Changed hands many times:</a:t>
            </a:r>
          </a:p>
          <a:p>
            <a:pPr lvl="1"/>
            <a:r>
              <a:rPr lang="en-US" dirty="0" smtClean="0"/>
              <a:t>Swedes</a:t>
            </a:r>
          </a:p>
          <a:p>
            <a:pPr lvl="1"/>
            <a:r>
              <a:rPr lang="en-US" dirty="0" smtClean="0"/>
              <a:t>Dutch</a:t>
            </a:r>
          </a:p>
          <a:p>
            <a:pPr lvl="1"/>
            <a:r>
              <a:rPr lang="en-US" dirty="0" smtClean="0"/>
              <a:t>English (New York)</a:t>
            </a:r>
          </a:p>
          <a:p>
            <a:pPr lvl="1"/>
            <a:r>
              <a:rPr lang="en-US" dirty="0" smtClean="0"/>
              <a:t>Maryland </a:t>
            </a:r>
            <a:r>
              <a:rPr lang="en-US" dirty="0" err="1" smtClean="0"/>
              <a:t>vs</a:t>
            </a:r>
            <a:r>
              <a:rPr lang="en-US" dirty="0" smtClean="0"/>
              <a:t> Pennsylvania</a:t>
            </a:r>
          </a:p>
          <a:p>
            <a:pPr lvl="1">
              <a:buNone/>
            </a:pPr>
            <a:r>
              <a:rPr lang="en-US" dirty="0" smtClean="0"/>
              <a:t>	(Dispute between </a:t>
            </a:r>
            <a:r>
              <a:rPr lang="en-US" dirty="0" err="1" smtClean="0"/>
              <a:t>Penns</a:t>
            </a:r>
            <a:r>
              <a:rPr lang="en-US" dirty="0" smtClean="0"/>
              <a:t> and </a:t>
            </a:r>
            <a:r>
              <a:rPr lang="en-US" dirty="0" err="1" smtClean="0"/>
              <a:t>Calverts</a:t>
            </a:r>
            <a:r>
              <a:rPr lang="en-US" dirty="0" smtClean="0"/>
              <a:t>)</a:t>
            </a:r>
          </a:p>
          <a:p>
            <a:pPr lvl="1"/>
            <a:endParaRPr lang="en-US" dirty="0"/>
          </a:p>
        </p:txBody>
      </p:sp>
      <p:pic>
        <p:nvPicPr>
          <p:cNvPr id="70658" name="Picture 2" descr="File:Nieuw Nederland and Nya Sverige.png">
            <a:hlinkClick r:id="rId2"/>
          </p:cNvPr>
          <p:cNvPicPr>
            <a:picLocks noChangeAspect="1" noChangeArrowheads="1"/>
          </p:cNvPicPr>
          <p:nvPr/>
        </p:nvPicPr>
        <p:blipFill>
          <a:blip r:embed="rId3" cstate="print"/>
          <a:srcRect/>
          <a:stretch>
            <a:fillRect/>
          </a:stretch>
        </p:blipFill>
        <p:spPr bwMode="auto">
          <a:xfrm>
            <a:off x="0" y="0"/>
            <a:ext cx="4499488" cy="6858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Delaware</a:t>
            </a:r>
            <a:endParaRPr lang="en-US" dirty="0"/>
          </a:p>
        </p:txBody>
      </p:sp>
      <p:sp>
        <p:nvSpPr>
          <p:cNvPr id="3" name="Content Placeholder 2"/>
          <p:cNvSpPr>
            <a:spLocks noGrp="1"/>
          </p:cNvSpPr>
          <p:nvPr>
            <p:ph idx="1"/>
          </p:nvPr>
        </p:nvSpPr>
        <p:spPr>
          <a:xfrm>
            <a:off x="0" y="1524000"/>
            <a:ext cx="9144000" cy="5334000"/>
          </a:xfrm>
        </p:spPr>
        <p:txBody>
          <a:bodyPr>
            <a:normAutofit fontScale="92500" lnSpcReduction="10000"/>
          </a:bodyPr>
          <a:lstStyle/>
          <a:p>
            <a:r>
              <a:rPr lang="en-US" dirty="0" smtClean="0"/>
              <a:t>A Dutch attempt to establish a fort here to protect whale ships failed when it was wiped out by Native Americans in 1632 after a misunderstanding</a:t>
            </a:r>
          </a:p>
          <a:p>
            <a:r>
              <a:rPr lang="en-US" dirty="0" smtClean="0"/>
              <a:t>After this the Swedes held the area for 15 years until the Dutch regained control in 1655 under Peter Stuyvesant</a:t>
            </a:r>
          </a:p>
          <a:p>
            <a:r>
              <a:rPr lang="en-US" dirty="0" smtClean="0"/>
              <a:t>After British defeated the Dutch in 1674, the area was originally part of New York</a:t>
            </a:r>
          </a:p>
          <a:p>
            <a:r>
              <a:rPr lang="en-US" dirty="0" smtClean="0"/>
              <a:t>Under James II, two rival families of the King’s courtiers, the </a:t>
            </a:r>
            <a:r>
              <a:rPr lang="en-US" dirty="0" err="1" smtClean="0"/>
              <a:t>Calverts</a:t>
            </a:r>
            <a:r>
              <a:rPr lang="en-US" dirty="0" smtClean="0"/>
              <a:t> (Maryland) and the </a:t>
            </a:r>
            <a:r>
              <a:rPr lang="en-US" dirty="0" err="1" smtClean="0"/>
              <a:t>Penns</a:t>
            </a:r>
            <a:r>
              <a:rPr lang="en-US" dirty="0" smtClean="0"/>
              <a:t> (Pennsylvania) made overlapping claims to the land</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533400"/>
            <a:ext cx="4800600" cy="1371600"/>
          </a:xfrm>
        </p:spPr>
        <p:txBody>
          <a:bodyPr/>
          <a:lstStyle/>
          <a:p>
            <a:r>
              <a:rPr lang="en-US" dirty="0" smtClean="0"/>
              <a:t>Mason Dixon Line</a:t>
            </a:r>
            <a:endParaRPr lang="en-US" dirty="0"/>
          </a:p>
        </p:txBody>
      </p:sp>
      <p:sp>
        <p:nvSpPr>
          <p:cNvPr id="3" name="Content Placeholder 2"/>
          <p:cNvSpPr>
            <a:spLocks noGrp="1"/>
          </p:cNvSpPr>
          <p:nvPr>
            <p:ph idx="1"/>
          </p:nvPr>
        </p:nvSpPr>
        <p:spPr>
          <a:xfrm>
            <a:off x="0" y="0"/>
            <a:ext cx="4038600" cy="6858000"/>
          </a:xfrm>
        </p:spPr>
        <p:txBody>
          <a:bodyPr>
            <a:normAutofit/>
          </a:bodyPr>
          <a:lstStyle/>
          <a:p>
            <a:r>
              <a:rPr lang="en-US" dirty="0" smtClean="0"/>
              <a:t>The problem remained disputed for 80 years until the Crown (George III) intervened in 1760.</a:t>
            </a:r>
          </a:p>
          <a:p>
            <a:pPr lvl="1"/>
            <a:r>
              <a:rPr lang="en-US" dirty="0" smtClean="0"/>
              <a:t>Survey team of Mason and Dixon was commissioned to map out a compromise</a:t>
            </a:r>
          </a:p>
          <a:p>
            <a:pPr lvl="1"/>
            <a:r>
              <a:rPr lang="en-US" dirty="0" smtClean="0"/>
              <a:t>King George forced the suing parties to settle on </a:t>
            </a:r>
            <a:r>
              <a:rPr lang="en-US" b="1" dirty="0" smtClean="0"/>
              <a:t>Mason-Dixon line in 1767</a:t>
            </a:r>
            <a:r>
              <a:rPr lang="en-US" dirty="0" smtClean="0"/>
              <a:t>.</a:t>
            </a:r>
            <a:endParaRPr lang="en-US" dirty="0"/>
          </a:p>
        </p:txBody>
      </p:sp>
      <p:pic>
        <p:nvPicPr>
          <p:cNvPr id="71682" name="Picture 2" descr="File:Marycolony.png">
            <a:hlinkClick r:id="rId2"/>
          </p:cNvPr>
          <p:cNvPicPr>
            <a:picLocks noChangeAspect="1" noChangeArrowheads="1"/>
          </p:cNvPicPr>
          <p:nvPr/>
        </p:nvPicPr>
        <p:blipFill>
          <a:blip r:embed="rId3" cstate="print"/>
          <a:srcRect/>
          <a:stretch>
            <a:fillRect/>
          </a:stretch>
        </p:blipFill>
        <p:spPr bwMode="auto">
          <a:xfrm>
            <a:off x="3933015" y="2209801"/>
            <a:ext cx="5210985" cy="46482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Southern Colonies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Carolinas</a:t>
            </a:r>
            <a:endParaRPr lang="en-US" dirty="0"/>
          </a:p>
        </p:txBody>
      </p:sp>
      <p:sp>
        <p:nvSpPr>
          <p:cNvPr id="3" name="Content Placeholder 2"/>
          <p:cNvSpPr>
            <a:spLocks noGrp="1"/>
          </p:cNvSpPr>
          <p:nvPr>
            <p:ph idx="1"/>
          </p:nvPr>
        </p:nvSpPr>
        <p:spPr>
          <a:xfrm>
            <a:off x="0" y="1447800"/>
            <a:ext cx="9144000" cy="4953000"/>
          </a:xfrm>
        </p:spPr>
        <p:txBody>
          <a:bodyPr>
            <a:normAutofit lnSpcReduction="10000"/>
          </a:bodyPr>
          <a:lstStyle/>
          <a:p>
            <a:r>
              <a:rPr lang="en-US" dirty="0" smtClean="0"/>
              <a:t>In quest for more lucrative plantations beyond the West Indies, Charles II granted </a:t>
            </a:r>
            <a:r>
              <a:rPr lang="en-US" b="1" dirty="0" smtClean="0"/>
              <a:t>proprietary charters </a:t>
            </a:r>
            <a:r>
              <a:rPr lang="en-US" dirty="0" smtClean="0"/>
              <a:t>in 1663 for lands south of Virginia</a:t>
            </a:r>
          </a:p>
          <a:p>
            <a:pPr lvl="1"/>
            <a:r>
              <a:rPr lang="en-US" dirty="0" smtClean="0"/>
              <a:t>Governed by eight Lord Proprietors</a:t>
            </a:r>
          </a:p>
          <a:p>
            <a:pPr lvl="1"/>
            <a:r>
              <a:rPr lang="en-US" dirty="0" smtClean="0"/>
              <a:t>Sought to put pressure on Spanish holdings in Florida</a:t>
            </a:r>
          </a:p>
          <a:p>
            <a:pPr lvl="1"/>
            <a:r>
              <a:rPr lang="en-US" dirty="0" smtClean="0"/>
              <a:t>Southern climate was more suitable for plantations</a:t>
            </a:r>
          </a:p>
          <a:p>
            <a:pPr lvl="1"/>
            <a:r>
              <a:rPr lang="en-US" dirty="0" smtClean="0"/>
              <a:t>Named “Carolina” (fem. of Charles) in honor of King</a:t>
            </a:r>
          </a:p>
          <a:p>
            <a:r>
              <a:rPr lang="en-US" dirty="0" smtClean="0"/>
              <a:t>Because of the sheer size of colony and dissention in southern part over means of government, a deputy government was established in the south.</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err="1" smtClean="0"/>
              <a:t>Yamasee</a:t>
            </a:r>
            <a:r>
              <a:rPr lang="en-US" dirty="0" smtClean="0"/>
              <a:t> Wars</a:t>
            </a:r>
            <a:endParaRPr lang="en-US" dirty="0"/>
          </a:p>
        </p:txBody>
      </p:sp>
      <p:sp>
        <p:nvSpPr>
          <p:cNvPr id="3" name="Content Placeholder 2"/>
          <p:cNvSpPr>
            <a:spLocks noGrp="1"/>
          </p:cNvSpPr>
          <p:nvPr>
            <p:ph idx="1"/>
          </p:nvPr>
        </p:nvSpPr>
        <p:spPr>
          <a:xfrm>
            <a:off x="0" y="1295400"/>
            <a:ext cx="9144000" cy="5257800"/>
          </a:xfrm>
        </p:spPr>
        <p:txBody>
          <a:bodyPr>
            <a:normAutofit lnSpcReduction="10000"/>
          </a:bodyPr>
          <a:lstStyle/>
          <a:p>
            <a:r>
              <a:rPr lang="en-US" dirty="0" smtClean="0"/>
              <a:t>Expanding plantations in the south put pressure on native American populations</a:t>
            </a:r>
          </a:p>
          <a:p>
            <a:r>
              <a:rPr lang="en-US" dirty="0" smtClean="0"/>
              <a:t>In 1715 a confederation of Cherokee, Creek, </a:t>
            </a:r>
            <a:r>
              <a:rPr lang="en-US" dirty="0" err="1" smtClean="0"/>
              <a:t>Yamasee</a:t>
            </a:r>
            <a:r>
              <a:rPr lang="en-US" dirty="0" smtClean="0"/>
              <a:t>, Chickasaw, Catawba, Shawnee, Waxhaw, </a:t>
            </a:r>
            <a:r>
              <a:rPr lang="en-US" dirty="0" err="1" smtClean="0"/>
              <a:t>Apalachee</a:t>
            </a:r>
            <a:r>
              <a:rPr lang="en-US" dirty="0" smtClean="0"/>
              <a:t>, Apalachicola tribes attacked settlers</a:t>
            </a:r>
          </a:p>
          <a:p>
            <a:pPr lvl="1"/>
            <a:r>
              <a:rPr lang="en-US" dirty="0" smtClean="0"/>
              <a:t>Hundreds of colonists killed and plantations destroyed (about 7% of colonial population)</a:t>
            </a:r>
          </a:p>
          <a:p>
            <a:pPr lvl="1"/>
            <a:r>
              <a:rPr lang="en-US" dirty="0" smtClean="0"/>
              <a:t>Colonists abandoned the frontier &amp; fled to Charlestown</a:t>
            </a:r>
          </a:p>
          <a:p>
            <a:pPr lvl="1"/>
            <a:r>
              <a:rPr lang="en-US" dirty="0" smtClean="0"/>
              <a:t>Subject to siege and survival of colony jeopardized until early 1716 when Cherokee sided with colonists against the  Creek, their arch rivals and turned the tide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Aftermath</a:t>
            </a:r>
            <a:endParaRPr lang="en-US" dirty="0"/>
          </a:p>
        </p:txBody>
      </p:sp>
      <p:sp>
        <p:nvSpPr>
          <p:cNvPr id="3" name="Content Placeholder 2"/>
          <p:cNvSpPr>
            <a:spLocks noGrp="1"/>
          </p:cNvSpPr>
          <p:nvPr>
            <p:ph idx="1"/>
          </p:nvPr>
        </p:nvSpPr>
        <p:spPr>
          <a:xfrm>
            <a:off x="304800" y="1219200"/>
            <a:ext cx="8382000" cy="4906963"/>
          </a:xfrm>
        </p:spPr>
        <p:txBody>
          <a:bodyPr>
            <a:normAutofit/>
          </a:bodyPr>
          <a:lstStyle/>
          <a:p>
            <a:r>
              <a:rPr lang="en-US" dirty="0" smtClean="0"/>
              <a:t>As in New England, the aftermath of the war resulted in the defeat of the confederate tribes who were also decimated by disease</a:t>
            </a:r>
          </a:p>
          <a:p>
            <a:r>
              <a:rPr lang="en-US" dirty="0" smtClean="0"/>
              <a:t>Bickering between colonies of Virginia and Carolinas (northern and southern divisions) became so sharp that they were transformed into royal colonies in 1729 and separated:</a:t>
            </a:r>
          </a:p>
          <a:p>
            <a:pPr lvl="1"/>
            <a:r>
              <a:rPr lang="en-US" dirty="0" smtClean="0"/>
              <a:t>North Carolina</a:t>
            </a:r>
          </a:p>
          <a:p>
            <a:pPr lvl="1"/>
            <a:r>
              <a:rPr lang="en-US" dirty="0" smtClean="0"/>
              <a:t>South Carolina</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a:t>
            </a:r>
            <a:endParaRPr lang="en-US" dirty="0"/>
          </a:p>
        </p:txBody>
      </p:sp>
      <p:sp>
        <p:nvSpPr>
          <p:cNvPr id="3" name="Content Placeholder 2"/>
          <p:cNvSpPr>
            <a:spLocks noGrp="1"/>
          </p:cNvSpPr>
          <p:nvPr>
            <p:ph idx="1"/>
          </p:nvPr>
        </p:nvSpPr>
        <p:spPr>
          <a:xfrm>
            <a:off x="0" y="1371600"/>
            <a:ext cx="9144000" cy="5486400"/>
          </a:xfrm>
        </p:spPr>
        <p:txBody>
          <a:bodyPr>
            <a:normAutofit fontScale="85000" lnSpcReduction="10000"/>
          </a:bodyPr>
          <a:lstStyle/>
          <a:p>
            <a:r>
              <a:rPr lang="en-US" dirty="0" smtClean="0"/>
              <a:t>The last colony to be formed was Georgia</a:t>
            </a:r>
          </a:p>
          <a:p>
            <a:r>
              <a:rPr lang="en-US" dirty="0" smtClean="0"/>
              <a:t>Established in 1733 by George Oglethorpe as a “colony for debtors” as </a:t>
            </a:r>
            <a:r>
              <a:rPr lang="en-US" b="1" dirty="0" smtClean="0"/>
              <a:t>proprietary colony</a:t>
            </a:r>
          </a:p>
          <a:p>
            <a:pPr lvl="1"/>
            <a:r>
              <a:rPr lang="en-US" dirty="0" smtClean="0"/>
              <a:t>Designed for resettlement of English debtors, the “worthy poor”</a:t>
            </a:r>
          </a:p>
          <a:p>
            <a:pPr lvl="1"/>
            <a:r>
              <a:rPr lang="en-US" dirty="0" smtClean="0"/>
              <a:t>Provide a buffer zone for Carolina against Spanish Florida</a:t>
            </a:r>
          </a:p>
          <a:p>
            <a:pPr lvl="1"/>
            <a:r>
              <a:rPr lang="en-US" dirty="0" smtClean="0"/>
              <a:t>Colony’s charter prohibited slavery as the new colonists and Oglethorpe had strict laws forbidding liquor and owning more than 500 acres of land.</a:t>
            </a:r>
          </a:p>
          <a:p>
            <a:r>
              <a:rPr lang="en-US" dirty="0" smtClean="0"/>
              <a:t>Under pressure from settlers, Oglethorpe was forced to bend the rules</a:t>
            </a:r>
          </a:p>
          <a:p>
            <a:pPr lvl="1"/>
            <a:r>
              <a:rPr lang="en-US" dirty="0" smtClean="0"/>
              <a:t>Slavery introduced 1749 and land restrictions loosened</a:t>
            </a:r>
          </a:p>
          <a:p>
            <a:pPr lvl="1"/>
            <a:r>
              <a:rPr lang="en-US" dirty="0" smtClean="0"/>
              <a:t>After departure of Oglethorpe, trustees were unable to manage the charter and in 1755, Georgia became a </a:t>
            </a:r>
            <a:r>
              <a:rPr lang="en-US" b="1" dirty="0" smtClean="0"/>
              <a:t>Royal Colony</a:t>
            </a:r>
            <a:endParaRPr lang="en-US"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en/f/f5/Population_Density_in_the_American_Colonies_1775.gif"/>
          <p:cNvPicPr>
            <a:picLocks noChangeAspect="1" noChangeArrowheads="1"/>
          </p:cNvPicPr>
          <p:nvPr/>
        </p:nvPicPr>
        <p:blipFill>
          <a:blip r:embed="rId2" cstate="print"/>
          <a:srcRect/>
          <a:stretch>
            <a:fillRect/>
          </a:stretch>
        </p:blipFill>
        <p:spPr bwMode="auto">
          <a:xfrm>
            <a:off x="-1" y="0"/>
            <a:ext cx="6443103"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Canada</a:t>
            </a:r>
            <a:endParaRPr lang="en-US" dirty="0"/>
          </a:p>
        </p:txBody>
      </p:sp>
      <p:sp>
        <p:nvSpPr>
          <p:cNvPr id="3" name="Content Placeholder 2"/>
          <p:cNvSpPr>
            <a:spLocks noGrp="1"/>
          </p:cNvSpPr>
          <p:nvPr>
            <p:ph idx="1"/>
          </p:nvPr>
        </p:nvSpPr>
        <p:spPr>
          <a:xfrm>
            <a:off x="228600" y="1143000"/>
            <a:ext cx="8915400" cy="5410200"/>
          </a:xfrm>
        </p:spPr>
        <p:txBody>
          <a:bodyPr>
            <a:normAutofit fontScale="70000" lnSpcReduction="20000"/>
          </a:bodyPr>
          <a:lstStyle/>
          <a:p>
            <a:r>
              <a:rPr lang="en-US" b="1" dirty="0" smtClean="0"/>
              <a:t>Unlike the Spanish, the French worked to establish an uneasy relationship with the Indians. Their alliance serve to prosper both: the Indians knew how to grow hardy crops that would provide an abundance of food, the Europeans supplied weapons and technology. The fur trade flourished. But in establishing friendly relations with the northern tribes they inevitably made enemies if the southern tribes. The Iroquois were particularly formidable.  Unlike their surrounding tribes, Five Iroquois Nations banded together forming a Great League, dedicated to mutual non-aggression inwardly and focused a lifestyle of warfare outwardly.</a:t>
            </a:r>
          </a:p>
          <a:p>
            <a:r>
              <a:rPr lang="en-US" b="1" dirty="0" smtClean="0"/>
              <a:t> The French established their colonies in the north despite the short growing season because it avoided any conflict with Spain, the St Lawrence River extended deeper into the interior of North America than any other waterway. Thus was the beginning of Canada, derived from Huron-Iroquois word for village “Kanata”. The principle establishment was Fort Quebec easily accessible by ship down the St Lawrence River. </a:t>
            </a:r>
          </a:p>
          <a:p>
            <a:r>
              <a:rPr lang="en-US" b="1" dirty="0" smtClean="0"/>
              <a:t>Despite attempts by French Jesuits to reach the Indians, they were reluctant to convert to Catholicism.</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Netherlands</a:t>
            </a:r>
            <a:endParaRPr lang="en-US" dirty="0"/>
          </a:p>
        </p:txBody>
      </p:sp>
      <p:sp>
        <p:nvSpPr>
          <p:cNvPr id="3" name="Content Placeholder 2"/>
          <p:cNvSpPr>
            <a:spLocks noGrp="1"/>
          </p:cNvSpPr>
          <p:nvPr>
            <p:ph idx="1"/>
          </p:nvPr>
        </p:nvSpPr>
        <p:spPr>
          <a:xfrm>
            <a:off x="0" y="1600200"/>
            <a:ext cx="9144000" cy="4953000"/>
          </a:xfrm>
        </p:spPr>
        <p:txBody>
          <a:bodyPr>
            <a:normAutofit fontScale="77500" lnSpcReduction="20000"/>
          </a:bodyPr>
          <a:lstStyle/>
          <a:p>
            <a:r>
              <a:rPr lang="en-US" b="1" dirty="0" smtClean="0"/>
              <a:t>Henry Hudson navigated the Hudson River and in 1609 established a Dutch trading post at what is now Albany, New York. The Dutch established mutual trade agreements with the eastern nations of the Iroquois or Mohawks and built Fort Orange to control the Hudson River. </a:t>
            </a:r>
          </a:p>
          <a:p>
            <a:r>
              <a:rPr lang="en-US" b="1" dirty="0" smtClean="0"/>
              <a:t>The Mohawks called the Dutch “</a:t>
            </a:r>
            <a:r>
              <a:rPr lang="en-US" b="1" dirty="0" err="1" smtClean="0"/>
              <a:t>Kristoni</a:t>
            </a:r>
            <a:r>
              <a:rPr lang="en-US" b="1" dirty="0" smtClean="0"/>
              <a:t>” or metal-making people. Ironically, the Iroquois exploited the Dutch for weapons and then used them in their warfare against the French. Unlike the Indian tribes dominated by the Spanish, the Iroquois Five Nations people took advantage of the European settlers and dominated all the competing Indian tribes in North America. </a:t>
            </a:r>
          </a:p>
          <a:p>
            <a:r>
              <a:rPr lang="en-US" b="1" dirty="0" smtClean="0"/>
              <a:t>The Dutch settlement at the mouth of the Hudson (now New York City) was named New Amsterdam and the colony extending the length of the Hudson River was New Netherlands.</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Virginia Colony</a:t>
            </a:r>
            <a:endParaRPr lang="en-US" dirty="0"/>
          </a:p>
        </p:txBody>
      </p:sp>
      <p:sp>
        <p:nvSpPr>
          <p:cNvPr id="3" name="Content Placeholder 2"/>
          <p:cNvSpPr>
            <a:spLocks noGrp="1"/>
          </p:cNvSpPr>
          <p:nvPr>
            <p:ph idx="1"/>
          </p:nvPr>
        </p:nvSpPr>
        <p:spPr>
          <a:xfrm>
            <a:off x="304800" y="1066800"/>
            <a:ext cx="8839200" cy="5791200"/>
          </a:xfrm>
        </p:spPr>
        <p:txBody>
          <a:bodyPr/>
          <a:lstStyle/>
          <a:p>
            <a:r>
              <a:rPr lang="en-US" dirty="0" smtClean="0"/>
              <a:t>A more hospitable place was found at the mouth of the Chesapeake Bay on the James River.</a:t>
            </a:r>
          </a:p>
          <a:p>
            <a:r>
              <a:rPr lang="en-US" dirty="0" smtClean="0"/>
              <a:t>In 1607 the first successful colony was established at Jamestown, a purely </a:t>
            </a:r>
            <a:r>
              <a:rPr lang="en-US" b="1" i="1" dirty="0" smtClean="0"/>
              <a:t>economic venture</a:t>
            </a:r>
            <a:r>
              <a:rPr lang="en-US" dirty="0" smtClean="0"/>
              <a:t>. </a:t>
            </a:r>
          </a:p>
          <a:p>
            <a:pPr lvl="1">
              <a:buNone/>
            </a:pPr>
            <a:r>
              <a:rPr lang="en-US" b="1" dirty="0" smtClean="0"/>
              <a:t>  </a:t>
            </a:r>
            <a:r>
              <a:rPr lang="en-US" sz="2400" dirty="0" smtClean="0"/>
              <a:t>“to settle and plant our men and diverse other inhabitants there, to the </a:t>
            </a:r>
            <a:r>
              <a:rPr lang="en-US" sz="2400" dirty="0" err="1" smtClean="0"/>
              <a:t>honour</a:t>
            </a:r>
            <a:r>
              <a:rPr lang="en-US" sz="2400" dirty="0" smtClean="0"/>
              <a:t> of Almighty God, the enlarging of the Christian religion, and to the augmentation and revenue of the general plantation in that country, and the particular good and profit of ourselves.” </a:t>
            </a:r>
            <a:r>
              <a:rPr lang="en-US" sz="1800" i="1" dirty="0" smtClean="0"/>
              <a:t>John Smith</a:t>
            </a:r>
          </a:p>
          <a:p>
            <a:r>
              <a:rPr lang="en-US" dirty="0" smtClean="0"/>
              <a:t>As adventurer farmers, the colonists faced the daunting task of clearing the wilderness and the hostile inhabitants for their plantations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6275</TotalTime>
  <Words>5375</Words>
  <Application>Microsoft Office PowerPoint</Application>
  <PresentationFormat>On-screen Show (4:3)</PresentationFormat>
  <Paragraphs>281</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The American Colonies</vt:lpstr>
      <vt:lpstr>Keys to the New World</vt:lpstr>
      <vt:lpstr>Slide 3</vt:lpstr>
      <vt:lpstr>The Lost Colony</vt:lpstr>
      <vt:lpstr>Slide 5</vt:lpstr>
      <vt:lpstr>Slide 6</vt:lpstr>
      <vt:lpstr>Canada</vt:lpstr>
      <vt:lpstr>New Netherlands</vt:lpstr>
      <vt:lpstr>The Virginia Colony</vt:lpstr>
      <vt:lpstr>Slide 10</vt:lpstr>
      <vt:lpstr>The Virginia Colony</vt:lpstr>
      <vt:lpstr>The Algonquian Empire</vt:lpstr>
      <vt:lpstr>Slide 13</vt:lpstr>
      <vt:lpstr>Slide 14</vt:lpstr>
      <vt:lpstr>Slide 15</vt:lpstr>
      <vt:lpstr>A Proprietary Colony</vt:lpstr>
      <vt:lpstr>John Rolfe &amp; Virginia Tobacco</vt:lpstr>
      <vt:lpstr>Renewed War 1622</vt:lpstr>
      <vt:lpstr>Slide 19</vt:lpstr>
      <vt:lpstr>Brutal Retaliation</vt:lpstr>
      <vt:lpstr>Powhatan Confederacy Decimated</vt:lpstr>
      <vt:lpstr>The Growing Colony</vt:lpstr>
      <vt:lpstr>Virginia, A Royal Colony</vt:lpstr>
      <vt:lpstr>The Indentured Servants</vt:lpstr>
      <vt:lpstr>Slavery Introduced</vt:lpstr>
      <vt:lpstr>Life of Slaves</vt:lpstr>
      <vt:lpstr>Slide 27</vt:lpstr>
      <vt:lpstr>Virginia Split</vt:lpstr>
      <vt:lpstr>New England</vt:lpstr>
      <vt:lpstr>Slide 30</vt:lpstr>
      <vt:lpstr>Slide 31</vt:lpstr>
      <vt:lpstr>Charter Colony</vt:lpstr>
      <vt:lpstr>No Slaves in New England</vt:lpstr>
      <vt:lpstr>New England Tribes</vt:lpstr>
      <vt:lpstr>Slide 35</vt:lpstr>
      <vt:lpstr>Tribes of New England</vt:lpstr>
      <vt:lpstr>Slide 37</vt:lpstr>
      <vt:lpstr>Slide 38</vt:lpstr>
      <vt:lpstr>Slide 39</vt:lpstr>
      <vt:lpstr>Pequot War</vt:lpstr>
      <vt:lpstr>Slide 41</vt:lpstr>
      <vt:lpstr>Praying Towns</vt:lpstr>
      <vt:lpstr>Vanishing tribes</vt:lpstr>
      <vt:lpstr>King Philip’s War</vt:lpstr>
      <vt:lpstr>Slide 45</vt:lpstr>
      <vt:lpstr>Massachusetts 1628</vt:lpstr>
      <vt:lpstr>Dissenters</vt:lpstr>
      <vt:lpstr>Rhode Island</vt:lpstr>
      <vt:lpstr>Rhode Island</vt:lpstr>
      <vt:lpstr>New England</vt:lpstr>
      <vt:lpstr>Slide 51</vt:lpstr>
      <vt:lpstr>Charles II</vt:lpstr>
      <vt:lpstr>New Netherlands</vt:lpstr>
      <vt:lpstr>Flushing Remonstrance</vt:lpstr>
      <vt:lpstr>Becomes New York</vt:lpstr>
      <vt:lpstr>Slide 56</vt:lpstr>
      <vt:lpstr>New York</vt:lpstr>
      <vt:lpstr>Pennsylvania</vt:lpstr>
      <vt:lpstr>Slide 59</vt:lpstr>
      <vt:lpstr>Delaware</vt:lpstr>
      <vt:lpstr>Delaware</vt:lpstr>
      <vt:lpstr>Mason Dixon Line</vt:lpstr>
      <vt:lpstr>The Southern Colonies</vt:lpstr>
      <vt:lpstr>Carolinas</vt:lpstr>
      <vt:lpstr>Yamasee Wars</vt:lpstr>
      <vt:lpstr>Aftermath</vt:lpstr>
      <vt:lpstr>Georgia</vt:lpstr>
      <vt:lpstr>Slide 68</vt:lpstr>
    </vt:vector>
  </TitlesOfParts>
  <Company>North Valley Baptist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Colonies</dc:title>
  <dc:creator>jkellogg</dc:creator>
  <cp:lastModifiedBy>jkellogg</cp:lastModifiedBy>
  <cp:revision>189</cp:revision>
  <dcterms:created xsi:type="dcterms:W3CDTF">2010-09-04T20:32:33Z</dcterms:created>
  <dcterms:modified xsi:type="dcterms:W3CDTF">2010-10-12T20:02:22Z</dcterms:modified>
</cp:coreProperties>
</file>