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6" r:id="rId4"/>
    <p:sldId id="263" r:id="rId5"/>
    <p:sldId id="257" r:id="rId6"/>
    <p:sldId id="258" r:id="rId7"/>
    <p:sldId id="259" r:id="rId8"/>
    <p:sldId id="260" r:id="rId9"/>
    <p:sldId id="264" r:id="rId10"/>
    <p:sldId id="261" r:id="rId11"/>
    <p:sldId id="265" r:id="rId12"/>
    <p:sldId id="267" r:id="rId13"/>
    <p:sldId id="268" r:id="rId14"/>
    <p:sldId id="269" r:id="rId15"/>
    <p:sldId id="271" r:id="rId16"/>
    <p:sldId id="272" r:id="rId17"/>
    <p:sldId id="273" r:id="rId18"/>
    <p:sldId id="274" r:id="rId19"/>
    <p:sldId id="275" r:id="rId20"/>
    <p:sldId id="276" r:id="rId21"/>
    <p:sldId id="284" r:id="rId22"/>
    <p:sldId id="278" r:id="rId23"/>
    <p:sldId id="287" r:id="rId24"/>
    <p:sldId id="279" r:id="rId25"/>
    <p:sldId id="270" r:id="rId26"/>
    <p:sldId id="280" r:id="rId27"/>
    <p:sldId id="285" r:id="rId28"/>
    <p:sldId id="281" r:id="rId29"/>
    <p:sldId id="286" r:id="rId30"/>
    <p:sldId id="282" r:id="rId31"/>
    <p:sldId id="283" r:id="rId32"/>
    <p:sldId id="288" r:id="rId33"/>
    <p:sldId id="289" r:id="rId34"/>
    <p:sldId id="292" r:id="rId35"/>
    <p:sldId id="290" r:id="rId36"/>
    <p:sldId id="301" r:id="rId37"/>
    <p:sldId id="291" r:id="rId38"/>
    <p:sldId id="293" r:id="rId39"/>
    <p:sldId id="294" r:id="rId40"/>
    <p:sldId id="277" r:id="rId41"/>
    <p:sldId id="295" r:id="rId42"/>
    <p:sldId id="296" r:id="rId43"/>
    <p:sldId id="297" r:id="rId44"/>
    <p:sldId id="300" r:id="rId45"/>
    <p:sldId id="298" r:id="rId46"/>
    <p:sldId id="2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97" autoAdjust="0"/>
    <p:restoredTop sz="94747" autoAdjust="0"/>
  </p:normalViewPr>
  <p:slideViewPr>
    <p:cSldViewPr>
      <p:cViewPr varScale="1">
        <p:scale>
          <a:sx n="51" d="100"/>
          <a:sy n="51" d="100"/>
        </p:scale>
        <p:origin x="-1200" y="-86"/>
      </p:cViewPr>
      <p:guideLst>
        <p:guide orient="horz" pos="2160"/>
        <p:guide pos="2880"/>
      </p:guideLst>
    </p:cSldViewPr>
  </p:slideViewPr>
  <p:outlineViewPr>
    <p:cViewPr>
      <p:scale>
        <a:sx n="33" d="100"/>
        <a:sy n="33" d="100"/>
      </p:scale>
      <p:origin x="0" y="35261"/>
    </p:cViewPr>
  </p:outlineViewPr>
  <p:notesTextViewPr>
    <p:cViewPr>
      <p:scale>
        <a:sx n="100" d="100"/>
        <a:sy n="100" d="100"/>
      </p:scale>
      <p:origin x="0" y="0"/>
    </p:cViewPr>
  </p:notesTextViewPr>
  <p:sorterViewPr>
    <p:cViewPr>
      <p:scale>
        <a:sx n="66" d="100"/>
        <a:sy n="66" d="100"/>
      </p:scale>
      <p:origin x="0" y="2693"/>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4AAB25-F36C-4A11-8079-24A0038AD503}" type="datetimeFigureOut">
              <a:rPr lang="en-US" smtClean="0"/>
              <a:pPr/>
              <a:t>10/12/2011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E1C98-3039-44DE-A032-3A0E1B8181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AAB25-F36C-4A11-8079-24A0038AD503}" type="datetimeFigureOut">
              <a:rPr lang="en-US" smtClean="0"/>
              <a:pPr/>
              <a:t>10/12/2011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E1C98-3039-44DE-A032-3A0E1B8181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9/91/ChaimWeizmann1948.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7/71/Attaturkswords5.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upload.wikimedia.org/wikipedia/commons/4/4c/030Arab.jp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upload.wikimedia.org/wikipedia/commons/f/fb/Sharif_Husayn.jpg"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upload.wikimedia.org/wikipedia/commons/6/6a/Mark_Sykes00.jpg" TargetMode="Externa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Vittorio_Orlando" TargetMode="External"/><Relationship Id="rId7" Type="http://schemas.openxmlformats.org/officeDocument/2006/relationships/image" Target="../media/image14.jpeg"/><Relationship Id="rId2" Type="http://schemas.openxmlformats.org/officeDocument/2006/relationships/hyperlink" Target="http://en.wikipedia.org/wiki/David_Lloyd_George"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2/20/Council_of_Four_Versailles.jpg" TargetMode="External"/><Relationship Id="rId5" Type="http://schemas.openxmlformats.org/officeDocument/2006/relationships/hyperlink" Target="http://en.wikipedia.org/wiki/Woodrow_Wilson" TargetMode="External"/><Relationship Id="rId4" Type="http://schemas.openxmlformats.org/officeDocument/2006/relationships/hyperlink" Target="http://en.wikipedia.org/wiki/George_Clemencea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tatic.newworldencyclopedia.org/a/ac/FeisalPartyAtVersaillesCopy.jp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upload.wikimedia.org/wikipedia/commons/c/c7/Weizmann_and_feisal_1918.jpg"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upload.wikimedia.org/wikipedia/commons/5/50/Herzl_retouched.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c/cd/Herzl_Flag.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Zionism and Conflicting Promises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Zionism</a:t>
            </a:r>
            <a:endParaRPr lang="en-US" dirty="0"/>
          </a:p>
        </p:txBody>
      </p:sp>
      <p:sp>
        <p:nvSpPr>
          <p:cNvPr id="3" name="Content Placeholder 2"/>
          <p:cNvSpPr>
            <a:spLocks noGrp="1"/>
          </p:cNvSpPr>
          <p:nvPr>
            <p:ph idx="1"/>
          </p:nvPr>
        </p:nvSpPr>
        <p:spPr>
          <a:xfrm>
            <a:off x="0" y="914400"/>
            <a:ext cx="9144000" cy="5943600"/>
          </a:xfrm>
        </p:spPr>
        <p:txBody>
          <a:bodyPr>
            <a:normAutofit fontScale="92500" lnSpcReduction="10000"/>
          </a:bodyPr>
          <a:lstStyle/>
          <a:p>
            <a:r>
              <a:rPr lang="en-US" dirty="0" smtClean="0"/>
              <a:t>Palestine part of Ottoman Empire, Herzl would have to  get audience with the Sultan.</a:t>
            </a:r>
          </a:p>
          <a:p>
            <a:pPr lvl="1"/>
            <a:r>
              <a:rPr lang="en-US" dirty="0" smtClean="0"/>
              <a:t>unfortunately, Jews view establishing a “colony” with the same indifference as Europeans</a:t>
            </a:r>
          </a:p>
          <a:p>
            <a:pPr lvl="1"/>
            <a:r>
              <a:rPr lang="en-US" dirty="0" smtClean="0"/>
              <a:t>whereas Arabs had learned to abhor it (imperialism)</a:t>
            </a:r>
          </a:p>
          <a:p>
            <a:pPr lvl="1"/>
            <a:r>
              <a:rPr lang="en-US" dirty="0" smtClean="0"/>
              <a:t>Zionists established several financial and political institutions that would support a Jewish colony in Palestine</a:t>
            </a:r>
          </a:p>
          <a:p>
            <a:r>
              <a:rPr lang="en-US" dirty="0" smtClean="0"/>
              <a:t>May 17, 1901, Herzl did meet w/ Sultan Abdul </a:t>
            </a:r>
            <a:r>
              <a:rPr lang="en-US" dirty="0" err="1" smtClean="0"/>
              <a:t>Hamid</a:t>
            </a:r>
            <a:r>
              <a:rPr lang="en-US" dirty="0" smtClean="0"/>
              <a:t> II.</a:t>
            </a:r>
            <a:r>
              <a:rPr lang="en-US" baseline="30000" dirty="0"/>
              <a:t> </a:t>
            </a:r>
            <a:endParaRPr lang="en-US" baseline="30000" dirty="0" smtClean="0"/>
          </a:p>
          <a:p>
            <a:pPr lvl="1"/>
            <a:r>
              <a:rPr lang="en-US" dirty="0" smtClean="0"/>
              <a:t>The Sultan refused Theodor Herzl's offers to consolidate the Ottoman debt in exchange for a charter allowing the Zionists access to colonize Palestine</a:t>
            </a:r>
          </a:p>
          <a:p>
            <a:pPr lvl="1"/>
            <a:r>
              <a:rPr lang="en-US" dirty="0" smtClean="0"/>
              <a:t>as a counter offer, the Sultan would allow limited numbers of Jews to settle in Palestine, provided they would become Ottoman citizens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Zionism finds an Ally</a:t>
            </a:r>
            <a:endParaRPr lang="en-US" dirty="0"/>
          </a:p>
        </p:txBody>
      </p:sp>
      <p:sp>
        <p:nvSpPr>
          <p:cNvPr id="3" name="Content Placeholder 2"/>
          <p:cNvSpPr>
            <a:spLocks noGrp="1"/>
          </p:cNvSpPr>
          <p:nvPr>
            <p:ph idx="1"/>
          </p:nvPr>
        </p:nvSpPr>
        <p:spPr>
          <a:xfrm>
            <a:off x="0" y="990600"/>
            <a:ext cx="9144000" cy="5867400"/>
          </a:xfrm>
        </p:spPr>
        <p:txBody>
          <a:bodyPr/>
          <a:lstStyle/>
          <a:p>
            <a:r>
              <a:rPr lang="en-US" dirty="0" smtClean="0"/>
              <a:t>disappointed, Herzl  and his colleagues appealed to practically every government in Europe offering Jewish loyalty in exchange for help in securing a Jewish homeland in Palestine</a:t>
            </a:r>
          </a:p>
          <a:p>
            <a:r>
              <a:rPr lang="en-US" dirty="0" smtClean="0"/>
              <a:t>Finally, Zionists made inroads with the British</a:t>
            </a:r>
          </a:p>
          <a:p>
            <a:pPr lvl="1"/>
            <a:r>
              <a:rPr lang="en-US" dirty="0" smtClean="0"/>
              <a:t>Herzl died in 1904 while Dr. </a:t>
            </a:r>
            <a:r>
              <a:rPr lang="en-US" dirty="0" err="1" smtClean="0"/>
              <a:t>Chaim</a:t>
            </a:r>
            <a:r>
              <a:rPr lang="en-US" dirty="0" smtClean="0"/>
              <a:t> Weizmann took the leadership </a:t>
            </a:r>
          </a:p>
          <a:p>
            <a:pPr lvl="1"/>
            <a:r>
              <a:rPr lang="en-US" dirty="0" smtClean="0"/>
              <a:t>Weizmann a chemist and naturalized British citizen was able to make headway where Herzl did not</a:t>
            </a:r>
          </a:p>
          <a:p>
            <a:pPr lvl="1"/>
            <a:r>
              <a:rPr lang="en-US" dirty="0" smtClean="0"/>
              <a:t>developments leading to World War I set the stage for a new alliance between the Zionist and Britain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Chaim</a:t>
            </a:r>
            <a:r>
              <a:rPr lang="en-US" dirty="0" smtClean="0"/>
              <a:t> Weizmann</a:t>
            </a:r>
            <a:endParaRPr lang="en-US" dirty="0"/>
          </a:p>
        </p:txBody>
      </p:sp>
      <p:sp>
        <p:nvSpPr>
          <p:cNvPr id="4" name="Content Placeholder 3"/>
          <p:cNvSpPr>
            <a:spLocks noGrp="1"/>
          </p:cNvSpPr>
          <p:nvPr>
            <p:ph sz="half" idx="1"/>
          </p:nvPr>
        </p:nvSpPr>
        <p:spPr>
          <a:xfrm>
            <a:off x="0" y="1295400"/>
            <a:ext cx="9144000" cy="2286000"/>
          </a:xfrm>
        </p:spPr>
        <p:txBody>
          <a:bodyPr>
            <a:normAutofit fontScale="92500" lnSpcReduction="20000"/>
          </a:bodyPr>
          <a:lstStyle/>
          <a:p>
            <a:r>
              <a:rPr lang="en-US" dirty="0" smtClean="0"/>
              <a:t>Accomplished chemist who developed use of bacterial fermentation to synthesize large quantities of chemicals such as acetone while at University of Manchester</a:t>
            </a:r>
          </a:p>
          <a:p>
            <a:r>
              <a:rPr lang="en-US" dirty="0" smtClean="0"/>
              <a:t>Political career began in 1904 as he became leader of British Zionists, he pushed for establishment of Jewish institutions in Palestine</a:t>
            </a:r>
          </a:p>
        </p:txBody>
      </p:sp>
      <p:sp>
        <p:nvSpPr>
          <p:cNvPr id="5" name="Content Placeholder 4"/>
          <p:cNvSpPr>
            <a:spLocks noGrp="1"/>
          </p:cNvSpPr>
          <p:nvPr>
            <p:ph sz="half" idx="2"/>
          </p:nvPr>
        </p:nvSpPr>
        <p:spPr>
          <a:xfrm>
            <a:off x="3276600" y="3429000"/>
            <a:ext cx="5867400" cy="3429000"/>
          </a:xfrm>
        </p:spPr>
        <p:txBody>
          <a:bodyPr>
            <a:normAutofit fontScale="92500" lnSpcReduction="20000"/>
          </a:bodyPr>
          <a:lstStyle/>
          <a:p>
            <a:r>
              <a:rPr lang="en-US" i="1" dirty="0" smtClean="0"/>
              <a:t>“A state cannot be created by decree, but by the forces of a people and in the course of generations. Even if all the governments of the world gave us a country, it would only be a gift of words. But if the Jewish people will go build Palestine, the Jewish State will become a reality—a fact.”</a:t>
            </a:r>
            <a:endParaRPr lang="en-US" dirty="0"/>
          </a:p>
        </p:txBody>
      </p:sp>
      <p:pic>
        <p:nvPicPr>
          <p:cNvPr id="18434" name="Picture 2" descr="File:ChaimWeizmann1948.jpg">
            <a:hlinkClick r:id="rId2"/>
          </p:cNvPr>
          <p:cNvPicPr>
            <a:picLocks noChangeAspect="1" noChangeArrowheads="1"/>
          </p:cNvPicPr>
          <p:nvPr/>
        </p:nvPicPr>
        <p:blipFill>
          <a:blip r:embed="rId3"/>
          <a:srcRect/>
          <a:stretch>
            <a:fillRect/>
          </a:stretch>
        </p:blipFill>
        <p:spPr bwMode="auto">
          <a:xfrm>
            <a:off x="228600" y="3429000"/>
            <a:ext cx="3070465" cy="31908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Weizmann Pushed Zionism Forward</a:t>
            </a:r>
            <a:endParaRPr lang="en-US" dirty="0"/>
          </a:p>
        </p:txBody>
      </p:sp>
      <p:sp>
        <p:nvSpPr>
          <p:cNvPr id="3" name="Content Placeholder 2"/>
          <p:cNvSpPr>
            <a:spLocks noGrp="1"/>
          </p:cNvSpPr>
          <p:nvPr>
            <p:ph idx="1"/>
          </p:nvPr>
        </p:nvSpPr>
        <p:spPr>
          <a:xfrm>
            <a:off x="0" y="1600200"/>
            <a:ext cx="8915400" cy="4953000"/>
          </a:xfrm>
        </p:spPr>
        <p:txBody>
          <a:bodyPr>
            <a:normAutofit/>
          </a:bodyPr>
          <a:lstStyle/>
          <a:p>
            <a:r>
              <a:rPr lang="en-US" dirty="0" smtClean="0"/>
              <a:t>Weizmann first visited Jerusalem in 1907, and while there, he helped organize the Palestine Land Development Company as a practical means of pursuing the Zionist dream. </a:t>
            </a:r>
          </a:p>
          <a:p>
            <a:r>
              <a:rPr lang="en-US" dirty="0" smtClean="0"/>
              <a:t>Although Weizmann was a strong advocate for "those governmental grants which are necessary to the achievement of the Zionist purpose" in Palestine, as stated at Basel, he persuaded many Jews not to wait for future events.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World War Motivated Britain to Make Contradictory Promises</a:t>
            </a: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r>
              <a:rPr lang="en-US" dirty="0" smtClean="0"/>
              <a:t>In the course of two short years, Nov 1915 to Nov 1917, Britain made promises to three separate parties that were totally contradictory</a:t>
            </a:r>
          </a:p>
          <a:p>
            <a:r>
              <a:rPr lang="en-US" dirty="0" smtClean="0"/>
              <a:t>Each step was calculated to strengthen the British Empire without regard to the anguish it might cause others.</a:t>
            </a:r>
          </a:p>
          <a:p>
            <a:pPr lvl="1"/>
            <a:r>
              <a:rPr lang="en-US" dirty="0" smtClean="0"/>
              <a:t>unforeseen complications and independent agreements between different diplomats made some of these conflicts inevitable</a:t>
            </a:r>
          </a:p>
          <a:p>
            <a:pPr lvl="1"/>
            <a:r>
              <a:rPr lang="en-US" dirty="0" smtClean="0"/>
              <a:t>nevertheless, these conflicting promises contributed greatly to the unrest that developed between </a:t>
            </a:r>
            <a:r>
              <a:rPr lang="en-US" dirty="0" err="1" smtClean="0"/>
              <a:t>Palestitians</a:t>
            </a:r>
            <a:r>
              <a:rPr lang="en-US" dirty="0" smtClean="0"/>
              <a:t>, Arabs and Israel  and continues even to this very day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War I Brought Three Conflicting Promises</a:t>
            </a:r>
            <a:endParaRPr lang="en-US" dirty="0"/>
          </a:p>
        </p:txBody>
      </p:sp>
      <p:sp>
        <p:nvSpPr>
          <p:cNvPr id="3" name="Content Placeholder 2"/>
          <p:cNvSpPr>
            <a:spLocks noGrp="1"/>
          </p:cNvSpPr>
          <p:nvPr>
            <p:ph idx="1"/>
          </p:nvPr>
        </p:nvSpPr>
        <p:spPr>
          <a:xfrm>
            <a:off x="457200" y="1600200"/>
            <a:ext cx="8458200" cy="5257800"/>
          </a:xfrm>
        </p:spPr>
        <p:txBody>
          <a:bodyPr>
            <a:normAutofit fontScale="92500"/>
          </a:bodyPr>
          <a:lstStyle/>
          <a:p>
            <a:r>
              <a:rPr lang="en-US" b="1" dirty="0" smtClean="0"/>
              <a:t>Hussein-McMahon Correspondence</a:t>
            </a:r>
          </a:p>
          <a:p>
            <a:pPr lvl="1"/>
            <a:r>
              <a:rPr lang="en-US" dirty="0" smtClean="0"/>
              <a:t>promised establishment of independent Arab state in exchange for Arab cooperation with allies against Ottoman Empire</a:t>
            </a:r>
          </a:p>
          <a:p>
            <a:r>
              <a:rPr lang="en-US" b="1" dirty="0" smtClean="0"/>
              <a:t>Balfour Declaration</a:t>
            </a:r>
          </a:p>
          <a:p>
            <a:pPr lvl="1"/>
            <a:r>
              <a:rPr lang="en-US" dirty="0" smtClean="0"/>
              <a:t>promised establishment of independent Jewish state in Palestine</a:t>
            </a:r>
          </a:p>
          <a:p>
            <a:r>
              <a:rPr lang="en-US" b="1" dirty="0" smtClean="0"/>
              <a:t>Sykes-Picot Agreement</a:t>
            </a:r>
          </a:p>
          <a:p>
            <a:pPr lvl="1"/>
            <a:r>
              <a:rPr lang="en-US" dirty="0" smtClean="0"/>
              <a:t>divided the Fertile Crescent into three sections: northern under French control, southern under British control and Palestine under international control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 I</a:t>
            </a:r>
            <a:endParaRPr lang="en-US" dirty="0"/>
          </a:p>
        </p:txBody>
      </p:sp>
      <p:sp>
        <p:nvSpPr>
          <p:cNvPr id="3" name="Content Placeholder 2"/>
          <p:cNvSpPr>
            <a:spLocks noGrp="1"/>
          </p:cNvSpPr>
          <p:nvPr>
            <p:ph idx="1"/>
          </p:nvPr>
        </p:nvSpPr>
        <p:spPr>
          <a:xfrm>
            <a:off x="228600" y="1447800"/>
            <a:ext cx="8915400" cy="5105400"/>
          </a:xfrm>
        </p:spPr>
        <p:txBody>
          <a:bodyPr>
            <a:normAutofit lnSpcReduction="10000"/>
          </a:bodyPr>
          <a:lstStyle/>
          <a:p>
            <a:r>
              <a:rPr lang="en-US" dirty="0" smtClean="0"/>
              <a:t>When the Ottoman Empire entered WWI on the side of the Germans, France and Britain saw opportunity to make further strongholds</a:t>
            </a:r>
          </a:p>
          <a:p>
            <a:r>
              <a:rPr lang="en-US" dirty="0" smtClean="0"/>
              <a:t>Using Indian troops the British invaded Mesopotamia (Iraq) </a:t>
            </a:r>
          </a:p>
          <a:p>
            <a:r>
              <a:rPr lang="en-US" dirty="0" smtClean="0"/>
              <a:t>Arab Revolt led by Col. T Lawrence (famed “Lawrence of Arabia) in the Levant to secure Damascus and Jerusalem</a:t>
            </a:r>
          </a:p>
          <a:p>
            <a:r>
              <a:rPr lang="en-US" dirty="0" smtClean="0"/>
              <a:t>Direct invasion of Turkey at the Battle of Gallipoli ended in a disaster for the British</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Gallipoli Campaign</a:t>
            </a:r>
            <a:endParaRPr lang="en-US" dirty="0"/>
          </a:p>
        </p:txBody>
      </p:sp>
      <p:sp>
        <p:nvSpPr>
          <p:cNvPr id="3" name="Content Placeholder 2"/>
          <p:cNvSpPr>
            <a:spLocks noGrp="1"/>
          </p:cNvSpPr>
          <p:nvPr>
            <p:ph sz="half" idx="1"/>
          </p:nvPr>
        </p:nvSpPr>
        <p:spPr>
          <a:xfrm>
            <a:off x="0" y="1219201"/>
            <a:ext cx="9144000" cy="1981200"/>
          </a:xfrm>
        </p:spPr>
        <p:txBody>
          <a:bodyPr>
            <a:normAutofit fontScale="92500" lnSpcReduction="10000"/>
          </a:bodyPr>
          <a:lstStyle/>
          <a:p>
            <a:r>
              <a:rPr lang="en-US" dirty="0" smtClean="0"/>
              <a:t>April 25, 1915-Jan 9,1916</a:t>
            </a:r>
          </a:p>
          <a:p>
            <a:r>
              <a:rPr lang="en-US" dirty="0" smtClean="0"/>
              <a:t>British and French naval and army forces attempted to take Constantinople and Dardanelles with large amphibious assault and failed, fraught with the difficulties of sweltering heat, widespread disease </a:t>
            </a:r>
            <a:endParaRPr lang="en-US" dirty="0"/>
          </a:p>
        </p:txBody>
      </p:sp>
      <p:sp>
        <p:nvSpPr>
          <p:cNvPr id="5" name="Content Placeholder 4"/>
          <p:cNvSpPr>
            <a:spLocks noGrp="1"/>
          </p:cNvSpPr>
          <p:nvPr>
            <p:ph sz="half" idx="2"/>
          </p:nvPr>
        </p:nvSpPr>
        <p:spPr>
          <a:xfrm>
            <a:off x="0" y="3200400"/>
            <a:ext cx="4267200" cy="3657600"/>
          </a:xfrm>
        </p:spPr>
        <p:txBody>
          <a:bodyPr>
            <a:normAutofit fontScale="92500" lnSpcReduction="10000"/>
          </a:bodyPr>
          <a:lstStyle/>
          <a:p>
            <a:r>
              <a:rPr lang="en-US" dirty="0" smtClean="0"/>
              <a:t>Allied Forces failed to take the highlands and battles deteriorated into stalemated trench warfare</a:t>
            </a:r>
          </a:p>
          <a:p>
            <a:r>
              <a:rPr lang="en-US" dirty="0" smtClean="0"/>
              <a:t>Casualties ran high on both sides:</a:t>
            </a:r>
          </a:p>
          <a:p>
            <a:pPr lvl="1"/>
            <a:r>
              <a:rPr lang="en-US" dirty="0" smtClean="0"/>
              <a:t>Allies 220,000 killed/wounded (59%)</a:t>
            </a:r>
          </a:p>
          <a:p>
            <a:pPr lvl="1"/>
            <a:r>
              <a:rPr lang="en-US" dirty="0" smtClean="0"/>
              <a:t>Ottoman/Germans 253,000 (60%) killed/wounded</a:t>
            </a:r>
          </a:p>
          <a:p>
            <a:endParaRPr lang="en-US" dirty="0"/>
          </a:p>
        </p:txBody>
      </p:sp>
      <p:pic>
        <p:nvPicPr>
          <p:cNvPr id="17410" name="Picture 2" descr="http://upload.wikimedia.org/wikipedia/commons/1/1a/Landing_French-Gallipoli.jpg"/>
          <p:cNvPicPr>
            <a:picLocks noChangeAspect="1" noChangeArrowheads="1"/>
          </p:cNvPicPr>
          <p:nvPr/>
        </p:nvPicPr>
        <p:blipFill>
          <a:blip r:embed="rId2"/>
          <a:srcRect/>
          <a:stretch>
            <a:fillRect/>
          </a:stretch>
        </p:blipFill>
        <p:spPr bwMode="auto">
          <a:xfrm>
            <a:off x="4267200" y="3046719"/>
            <a:ext cx="4876800" cy="381128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Gallipoli Campaign</a:t>
            </a:r>
            <a:endParaRPr lang="en-US" dirty="0"/>
          </a:p>
        </p:txBody>
      </p:sp>
      <p:sp>
        <p:nvSpPr>
          <p:cNvPr id="3" name="Content Placeholder 2"/>
          <p:cNvSpPr>
            <a:spLocks noGrp="1"/>
          </p:cNvSpPr>
          <p:nvPr>
            <p:ph sz="half" idx="1"/>
          </p:nvPr>
        </p:nvSpPr>
        <p:spPr>
          <a:xfrm>
            <a:off x="0" y="1219201"/>
            <a:ext cx="9144000" cy="1523999"/>
          </a:xfrm>
        </p:spPr>
        <p:txBody>
          <a:bodyPr>
            <a:normAutofit fontScale="92500" lnSpcReduction="10000"/>
          </a:bodyPr>
          <a:lstStyle/>
          <a:p>
            <a:r>
              <a:rPr lang="en-US" b="1" dirty="0" smtClean="0"/>
              <a:t>Mustafa </a:t>
            </a:r>
            <a:r>
              <a:rPr lang="en-US" b="1" dirty="0" err="1" smtClean="0"/>
              <a:t>Kemal</a:t>
            </a:r>
            <a:r>
              <a:rPr lang="en-US" b="1" dirty="0" smtClean="0"/>
              <a:t> Ataturk </a:t>
            </a:r>
            <a:r>
              <a:rPr lang="en-US" dirty="0" smtClean="0"/>
              <a:t>became the front-line commander after correctly anticipating where the Allies would attack and holding his position until they retreated. he distinguished himself in battle and emerged as a national figure.</a:t>
            </a:r>
            <a:endParaRPr lang="en-US" dirty="0"/>
          </a:p>
        </p:txBody>
      </p:sp>
      <p:sp>
        <p:nvSpPr>
          <p:cNvPr id="5" name="Content Placeholder 4"/>
          <p:cNvSpPr>
            <a:spLocks noGrp="1"/>
          </p:cNvSpPr>
          <p:nvPr>
            <p:ph sz="half" idx="2"/>
          </p:nvPr>
        </p:nvSpPr>
        <p:spPr>
          <a:xfrm>
            <a:off x="0" y="2971800"/>
            <a:ext cx="4572000" cy="3657600"/>
          </a:xfrm>
        </p:spPr>
        <p:txBody>
          <a:bodyPr>
            <a:normAutofit fontScale="92500" lnSpcReduction="10000"/>
          </a:bodyPr>
          <a:lstStyle/>
          <a:p>
            <a:r>
              <a:rPr lang="en-US" dirty="0" smtClean="0"/>
              <a:t>The battle is perceived as a defining moment in the history of the Turkish people: The struggle laid the grounds for the Turkish War of Independence and the foundation of the Republic of Turkey eight years later</a:t>
            </a:r>
            <a:endParaRPr lang="en-US" dirty="0"/>
          </a:p>
        </p:txBody>
      </p:sp>
      <p:pic>
        <p:nvPicPr>
          <p:cNvPr id="19458" name="Picture 2"/>
          <p:cNvPicPr>
            <a:picLocks noChangeAspect="1" noChangeArrowheads="1"/>
          </p:cNvPicPr>
          <p:nvPr/>
        </p:nvPicPr>
        <p:blipFill>
          <a:blip r:embed="rId2"/>
          <a:srcRect/>
          <a:stretch>
            <a:fillRect/>
          </a:stretch>
        </p:blipFill>
        <p:spPr bwMode="auto">
          <a:xfrm>
            <a:off x="4372960" y="2819401"/>
            <a:ext cx="4771041"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le:Attaturkswords5.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Diaspora</a:t>
            </a:r>
            <a:endParaRPr lang="en-US" dirty="0"/>
          </a:p>
        </p:txBody>
      </p:sp>
      <p:sp>
        <p:nvSpPr>
          <p:cNvPr id="3" name="Content Placeholder 2"/>
          <p:cNvSpPr>
            <a:spLocks noGrp="1"/>
          </p:cNvSpPr>
          <p:nvPr>
            <p:ph idx="1"/>
          </p:nvPr>
        </p:nvSpPr>
        <p:spPr>
          <a:xfrm>
            <a:off x="228600" y="838200"/>
            <a:ext cx="8915400" cy="6019800"/>
          </a:xfrm>
        </p:spPr>
        <p:txBody>
          <a:bodyPr>
            <a:normAutofit/>
          </a:bodyPr>
          <a:lstStyle/>
          <a:p>
            <a:r>
              <a:rPr lang="en-US" dirty="0" smtClean="0"/>
              <a:t>beginning with the Babylonian conquest of Judah in 586 BC and culminating with the Roman destruction of Jerusalem in 70 AD</a:t>
            </a:r>
          </a:p>
          <a:p>
            <a:pPr lvl="1"/>
            <a:r>
              <a:rPr lang="en-US" dirty="0" smtClean="0"/>
              <a:t>Jews were scattered through out the world by Romans</a:t>
            </a:r>
          </a:p>
          <a:p>
            <a:pPr lvl="1"/>
            <a:r>
              <a:rPr lang="en-US" dirty="0" smtClean="0"/>
              <a:t>maintained cultural and religious identity despite attempts to assimilate and ethnic purges</a:t>
            </a:r>
          </a:p>
          <a:p>
            <a:pPr lvl="1"/>
            <a:r>
              <a:rPr lang="en-US" dirty="0" smtClean="0"/>
              <a:t>generations of Jews were taught to consider themselves strangers wherever they were found and to yearn to return to Jerusalem</a:t>
            </a:r>
          </a:p>
          <a:p>
            <a:r>
              <a:rPr lang="en-US" b="1" i="1" dirty="0" smtClean="0"/>
              <a:t>Anti-Semitism</a:t>
            </a:r>
            <a:r>
              <a:rPr lang="en-US" dirty="0" smtClean="0"/>
              <a:t> refers to the prejudices and persecutions against Jews that arose from these other nations to which they were assimilating</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normAutofit fontScale="90000"/>
          </a:bodyPr>
          <a:lstStyle/>
          <a:p>
            <a:r>
              <a:rPr lang="en-US" dirty="0" smtClean="0"/>
              <a:t>Arab Revolt</a:t>
            </a:r>
            <a:endParaRPr lang="en-US" dirty="0"/>
          </a:p>
        </p:txBody>
      </p:sp>
      <p:sp>
        <p:nvSpPr>
          <p:cNvPr id="3" name="Content Placeholder 2"/>
          <p:cNvSpPr>
            <a:spLocks noGrp="1"/>
          </p:cNvSpPr>
          <p:nvPr>
            <p:ph idx="1"/>
          </p:nvPr>
        </p:nvSpPr>
        <p:spPr>
          <a:xfrm>
            <a:off x="0" y="457200"/>
            <a:ext cx="9144000" cy="6400800"/>
          </a:xfrm>
        </p:spPr>
        <p:txBody>
          <a:bodyPr>
            <a:normAutofit fontScale="77500" lnSpcReduction="20000"/>
          </a:bodyPr>
          <a:lstStyle/>
          <a:p>
            <a:r>
              <a:rPr lang="en-US" dirty="0" smtClean="0"/>
              <a:t>In World War I, in order to recruit Syrian Arabs to turn against their Ottoman masters, the British contracted with them with the promise to provide them lands from the spoils of war. </a:t>
            </a:r>
          </a:p>
          <a:p>
            <a:r>
              <a:rPr lang="en-US" dirty="0" smtClean="0"/>
              <a:t>This uprising of Arabs stemming from </a:t>
            </a:r>
            <a:r>
              <a:rPr lang="en-US" dirty="0" err="1" smtClean="0"/>
              <a:t>Hijaz</a:t>
            </a:r>
            <a:r>
              <a:rPr lang="en-US" dirty="0" smtClean="0"/>
              <a:t> was led by </a:t>
            </a:r>
            <a:r>
              <a:rPr lang="en-US" b="1" dirty="0" smtClean="0"/>
              <a:t>Sharif </a:t>
            </a:r>
            <a:r>
              <a:rPr lang="en-US" b="1" dirty="0" err="1" smtClean="0"/>
              <a:t>Husayn</a:t>
            </a:r>
            <a:r>
              <a:rPr lang="en-US" b="1" dirty="0" smtClean="0"/>
              <a:t> </a:t>
            </a:r>
            <a:r>
              <a:rPr lang="en-US" dirty="0" smtClean="0"/>
              <a:t>of Mecca under direction of British high commissioner </a:t>
            </a:r>
            <a:r>
              <a:rPr lang="en-US" b="1" dirty="0" smtClean="0"/>
              <a:t>Sir Henry McMahon </a:t>
            </a:r>
            <a:r>
              <a:rPr lang="en-US" dirty="0" smtClean="0"/>
              <a:t>against the Ottoman empire starting in June 1916. </a:t>
            </a:r>
          </a:p>
          <a:p>
            <a:r>
              <a:rPr lang="en-US" dirty="0" smtClean="0"/>
              <a:t>The desert war lasted two years assisted by British advisor</a:t>
            </a:r>
            <a:r>
              <a:rPr lang="en-US" b="1" dirty="0" smtClean="0"/>
              <a:t> Colonel T E Lawrence </a:t>
            </a:r>
            <a:r>
              <a:rPr lang="en-US" dirty="0" smtClean="0"/>
              <a:t>(Lawrence of Arabia). </a:t>
            </a:r>
          </a:p>
          <a:p>
            <a:r>
              <a:rPr lang="en-US" dirty="0" smtClean="0"/>
              <a:t>The </a:t>
            </a:r>
            <a:r>
              <a:rPr lang="en-US" b="1" dirty="0" err="1" smtClean="0"/>
              <a:t>Husayn</a:t>
            </a:r>
            <a:r>
              <a:rPr lang="en-US" b="1" dirty="0" smtClean="0"/>
              <a:t>-McMahon Correspondence </a:t>
            </a:r>
            <a:r>
              <a:rPr lang="en-US" dirty="0" smtClean="0"/>
              <a:t>(promised Arab territories?) established relations between British and Jordan, Iraq and Arabia. </a:t>
            </a:r>
          </a:p>
          <a:p>
            <a:pPr lvl="1"/>
            <a:r>
              <a:rPr lang="en-US" dirty="0" smtClean="0"/>
              <a:t>While British sought to protect India and Egypt (Suez), </a:t>
            </a:r>
          </a:p>
          <a:p>
            <a:pPr lvl="1"/>
            <a:r>
              <a:rPr lang="en-US" dirty="0" err="1" smtClean="0"/>
              <a:t>Husayn</a:t>
            </a:r>
            <a:r>
              <a:rPr lang="en-US" dirty="0" smtClean="0"/>
              <a:t> sought to establish an Arab state. </a:t>
            </a:r>
          </a:p>
          <a:p>
            <a:pPr lvl="1"/>
            <a:r>
              <a:rPr lang="en-US" dirty="0" smtClean="0"/>
              <a:t>The Correspondence is subject of great controversy: territorial promises to aspiring rebels.</a:t>
            </a:r>
          </a:p>
          <a:p>
            <a:r>
              <a:rPr lang="en-US" dirty="0" smtClean="0"/>
              <a:t>In September 1918, as British forces invaded Damascus, Faisal (</a:t>
            </a:r>
            <a:r>
              <a:rPr lang="en-US" dirty="0" err="1" smtClean="0"/>
              <a:t>Husayn’s</a:t>
            </a:r>
            <a:r>
              <a:rPr lang="en-US" dirty="0" smtClean="0"/>
              <a:t> son) declared himself ruler of Syria. Unfortunately, Arab independence was never realized.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 Revolt</a:t>
            </a:r>
            <a:endParaRPr lang="en-US" dirty="0"/>
          </a:p>
        </p:txBody>
      </p:sp>
      <p:pic>
        <p:nvPicPr>
          <p:cNvPr id="41986" name="Picture 2" descr="File:030Arab.jpg">
            <a:hlinkClick r:id="rId2"/>
          </p:cNvPr>
          <p:cNvPicPr>
            <a:picLocks noChangeAspect="1" noChangeArrowheads="1"/>
          </p:cNvPicPr>
          <p:nvPr/>
        </p:nvPicPr>
        <p:blipFill>
          <a:blip r:embed="rId3"/>
          <a:srcRect/>
          <a:stretch>
            <a:fillRect/>
          </a:stretch>
        </p:blipFill>
        <p:spPr bwMode="auto">
          <a:xfrm>
            <a:off x="-1" y="1447800"/>
            <a:ext cx="9195805" cy="5410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Husayn</a:t>
            </a:r>
            <a:r>
              <a:rPr lang="en-US" dirty="0" smtClean="0"/>
              <a:t>-McMahon Correspondence</a:t>
            </a:r>
            <a:endParaRPr lang="en-US" dirty="0"/>
          </a:p>
        </p:txBody>
      </p:sp>
      <p:sp>
        <p:nvSpPr>
          <p:cNvPr id="3" name="Content Placeholder 2"/>
          <p:cNvSpPr>
            <a:spLocks noGrp="1"/>
          </p:cNvSpPr>
          <p:nvPr>
            <p:ph idx="1"/>
          </p:nvPr>
        </p:nvSpPr>
        <p:spPr>
          <a:xfrm>
            <a:off x="0" y="1295400"/>
            <a:ext cx="9144000" cy="5562600"/>
          </a:xfrm>
        </p:spPr>
        <p:txBody>
          <a:bodyPr/>
          <a:lstStyle/>
          <a:p>
            <a:r>
              <a:rPr lang="en-US" dirty="0" smtClean="0"/>
              <a:t>from July 1915 to March 1916 Sharif </a:t>
            </a:r>
            <a:r>
              <a:rPr lang="en-US" dirty="0" err="1" smtClean="0"/>
              <a:t>Husayn</a:t>
            </a:r>
            <a:r>
              <a:rPr lang="en-US" dirty="0" smtClean="0"/>
              <a:t> (Hashemite Emir of Mecca) and Sir Henry McMahon (British High Commissioner in Egypt) exchange ten letters dealing with two </a:t>
            </a:r>
            <a:r>
              <a:rPr lang="en-US" dirty="0" err="1" smtClean="0"/>
              <a:t>priciple</a:t>
            </a:r>
            <a:r>
              <a:rPr lang="en-US" dirty="0" smtClean="0"/>
              <a:t> points:</a:t>
            </a:r>
          </a:p>
          <a:p>
            <a:pPr lvl="1"/>
            <a:r>
              <a:rPr lang="en-US" dirty="0" err="1" smtClean="0"/>
              <a:t>Husayn</a:t>
            </a:r>
            <a:r>
              <a:rPr lang="en-US" dirty="0" smtClean="0"/>
              <a:t> promised to recruit Arabs to fight against the Ottomans</a:t>
            </a:r>
          </a:p>
          <a:p>
            <a:pPr lvl="1"/>
            <a:r>
              <a:rPr lang="en-US" dirty="0" smtClean="0"/>
              <a:t>Great Britain promised to “support the independence of the Arabs”</a:t>
            </a:r>
          </a:p>
          <a:p>
            <a:r>
              <a:rPr lang="en-US" dirty="0" smtClean="0"/>
              <a:t>Britain limited the boundaries of the Arab nation but the wording is very vague and subject of great controversy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Sharif </a:t>
            </a:r>
            <a:r>
              <a:rPr lang="en-US" dirty="0" err="1" smtClean="0"/>
              <a:t>Husayn</a:t>
            </a:r>
            <a:endParaRPr lang="en-US" dirty="0"/>
          </a:p>
        </p:txBody>
      </p:sp>
      <p:pic>
        <p:nvPicPr>
          <p:cNvPr id="45058" name="Picture 2" descr="File:Sharif Husayn.jpg">
            <a:hlinkClick r:id="rId2"/>
          </p:cNvPr>
          <p:cNvPicPr>
            <a:picLocks noChangeAspect="1" noChangeArrowheads="1"/>
          </p:cNvPicPr>
          <p:nvPr/>
        </p:nvPicPr>
        <p:blipFill>
          <a:blip r:embed="rId3"/>
          <a:srcRect/>
          <a:stretch>
            <a:fillRect/>
          </a:stretch>
        </p:blipFill>
        <p:spPr bwMode="auto">
          <a:xfrm>
            <a:off x="2209800" y="1565462"/>
            <a:ext cx="4800600" cy="508298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Husayn</a:t>
            </a:r>
            <a:r>
              <a:rPr lang="en-US" dirty="0" smtClean="0"/>
              <a:t>-McMahon Correspondence</a:t>
            </a:r>
            <a:endParaRPr lang="en-US" dirty="0"/>
          </a:p>
        </p:txBody>
      </p:sp>
      <p:sp>
        <p:nvSpPr>
          <p:cNvPr id="3" name="Content Placeholder 2"/>
          <p:cNvSpPr>
            <a:spLocks noGrp="1"/>
          </p:cNvSpPr>
          <p:nvPr>
            <p:ph idx="1"/>
          </p:nvPr>
        </p:nvSpPr>
        <p:spPr>
          <a:xfrm>
            <a:off x="0" y="1295400"/>
            <a:ext cx="9144000" cy="5562600"/>
          </a:xfrm>
        </p:spPr>
        <p:txBody>
          <a:bodyPr>
            <a:normAutofit fontScale="85000" lnSpcReduction="20000"/>
          </a:bodyPr>
          <a:lstStyle/>
          <a:p>
            <a:r>
              <a:rPr lang="en-US" dirty="0" smtClean="0"/>
              <a:t>“portions of Syria lying to the west of the district of Damascus, Homs, Hama, Aleppo cannot be said to be purely Arab, and should be excluded”</a:t>
            </a:r>
          </a:p>
          <a:p>
            <a:pPr lvl="1"/>
            <a:r>
              <a:rPr lang="en-US" dirty="0" err="1" smtClean="0"/>
              <a:t>Husayn</a:t>
            </a:r>
            <a:r>
              <a:rPr lang="en-US" dirty="0" smtClean="0"/>
              <a:t> understood this to be Lebanon in light of France’s interests in the region, but this was to be temporary as he expected Britain would help him negotiate with the French for it</a:t>
            </a:r>
          </a:p>
          <a:p>
            <a:pPr lvl="1"/>
            <a:r>
              <a:rPr lang="en-US" dirty="0" smtClean="0"/>
              <a:t>McMahon later stated that this also excluded Palestine, that he had not “intended Palestine to be included in his pledge to King Husain”</a:t>
            </a:r>
          </a:p>
          <a:p>
            <a:r>
              <a:rPr lang="en-US" dirty="0" smtClean="0"/>
              <a:t>In Paris after the war, the Arabs hotly contested that the promised lands meant the whole Mediterranean coast from Sinai to Turkey including Palestine</a:t>
            </a:r>
          </a:p>
          <a:p>
            <a:r>
              <a:rPr lang="en-US" dirty="0" smtClean="0"/>
              <a:t>The issue was not settled until 1964 when the </a:t>
            </a:r>
            <a:r>
              <a:rPr lang="en-US" dirty="0" err="1" smtClean="0"/>
              <a:t>Westermann</a:t>
            </a:r>
            <a:r>
              <a:rPr lang="en-US" dirty="0" smtClean="0"/>
              <a:t> Papers which reviewed documents of British Foreign Office stated categorically that Palestine was included as part of British pledge to the Arabs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Trouble Ahead</a:t>
            </a:r>
            <a:endParaRPr lang="en-US" dirty="0"/>
          </a:p>
        </p:txBody>
      </p:sp>
      <p:sp>
        <p:nvSpPr>
          <p:cNvPr id="3" name="Content Placeholder 2"/>
          <p:cNvSpPr>
            <a:spLocks noGrp="1"/>
          </p:cNvSpPr>
          <p:nvPr>
            <p:ph idx="1"/>
          </p:nvPr>
        </p:nvSpPr>
        <p:spPr>
          <a:xfrm>
            <a:off x="0" y="1219200"/>
            <a:ext cx="9144000" cy="5638800"/>
          </a:xfrm>
        </p:spPr>
        <p:txBody>
          <a:bodyPr>
            <a:normAutofit lnSpcReduction="10000"/>
          </a:bodyPr>
          <a:lstStyle/>
          <a:p>
            <a:r>
              <a:rPr lang="en-US" dirty="0" smtClean="0"/>
              <a:t>in 1915, British political goals were to supplant the Ottoman Empire with a British-friendly independent Arab state in the Fertile Crescent</a:t>
            </a:r>
          </a:p>
          <a:p>
            <a:r>
              <a:rPr lang="en-US" dirty="0" smtClean="0"/>
              <a:t>it is quite likely that Britain would have fulfilled this promise  except changes occurred:</a:t>
            </a:r>
          </a:p>
          <a:p>
            <a:pPr lvl="1"/>
            <a:r>
              <a:rPr lang="en-US" dirty="0" smtClean="0"/>
              <a:t>They were pressured by other European allies, especially France, to keep and share control over the Fertile Crescent after World War I</a:t>
            </a:r>
          </a:p>
          <a:p>
            <a:pPr lvl="1"/>
            <a:r>
              <a:rPr lang="en-US" dirty="0" smtClean="0"/>
              <a:t>Russia further demanded an international state in Palestine because of the Russian Orthodox interests in Jerusalem. French agreed that international states should be formed in Jerusalem and Lebanon, but they wanted Syria.</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Sykes-Picot Agreement</a:t>
            </a:r>
            <a:endParaRPr lang="en-US"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Upon learning of the </a:t>
            </a:r>
            <a:r>
              <a:rPr lang="en-US" dirty="0" err="1" smtClean="0"/>
              <a:t>Husayn</a:t>
            </a:r>
            <a:r>
              <a:rPr lang="en-US" dirty="0" smtClean="0"/>
              <a:t>-McMahon Correspondence, France sent Charles Georges-Picot  on October 21, 1915 to secretly meet with British Diplomat Mark Sykes regarding French interests in the Middle East</a:t>
            </a:r>
          </a:p>
          <a:p>
            <a:r>
              <a:rPr lang="en-US" dirty="0" smtClean="0"/>
              <a:t>Fertile Crescent was divided into three segments:</a:t>
            </a:r>
          </a:p>
          <a:p>
            <a:pPr lvl="1"/>
            <a:r>
              <a:rPr lang="en-US" dirty="0" smtClean="0"/>
              <a:t>Palestine, per Russian/French desires would be international</a:t>
            </a:r>
          </a:p>
          <a:p>
            <a:pPr lvl="1"/>
            <a:r>
              <a:rPr lang="en-US" dirty="0" smtClean="0"/>
              <a:t>Northern region would go to France</a:t>
            </a:r>
          </a:p>
          <a:p>
            <a:pPr lvl="1"/>
            <a:r>
              <a:rPr lang="en-US" dirty="0" smtClean="0"/>
              <a:t>Southern region would go to Britain</a:t>
            </a:r>
          </a:p>
          <a:p>
            <a:r>
              <a:rPr lang="en-US" dirty="0" smtClean="0"/>
              <a:t>There was </a:t>
            </a:r>
            <a:r>
              <a:rPr lang="en-US" b="1" dirty="0" smtClean="0"/>
              <a:t>no mention or regard for what had been promised to the Arabs</a:t>
            </a:r>
            <a:endParaRPr lang="en-US" b="1" dirty="0"/>
          </a:p>
          <a:p>
            <a:r>
              <a:rPr lang="en-US" dirty="0" smtClean="0"/>
              <a:t>it is generally felt that Picot got a better deal than expected. Sykes came to feel this as well and it bothered him</a:t>
            </a:r>
          </a:p>
          <a:p>
            <a:r>
              <a:rPr lang="en-US" dirty="0" smtClean="0"/>
              <a:t>Sykes-Picot was kept secret until the Bolsheviks made it public in November 1917</a:t>
            </a:r>
          </a:p>
          <a:p>
            <a:r>
              <a:rPr lang="en-US" dirty="0" smtClean="0"/>
              <a:t>When </a:t>
            </a:r>
            <a:r>
              <a:rPr lang="en-US" dirty="0" err="1" smtClean="0"/>
              <a:t>Husayn</a:t>
            </a:r>
            <a:r>
              <a:rPr lang="en-US" dirty="0" smtClean="0"/>
              <a:t> asked British for an explanation, he was on 3 separate occasions assured by them that they would help establish an Arab state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txBody>
          <a:bodyPr>
            <a:normAutofit fontScale="90000"/>
          </a:bodyPr>
          <a:lstStyle/>
          <a:p>
            <a:r>
              <a:rPr lang="en-US" dirty="0" smtClean="0"/>
              <a:t>Charles Georges-Picot &amp; Mark Sykes</a:t>
            </a:r>
            <a:endParaRPr lang="en-US" dirty="0"/>
          </a:p>
        </p:txBody>
      </p:sp>
      <p:pic>
        <p:nvPicPr>
          <p:cNvPr id="43010" name="Picture 2" descr="File:Mark Sykes00.jpg">
            <a:hlinkClick r:id="rId2"/>
          </p:cNvPr>
          <p:cNvPicPr>
            <a:picLocks noChangeAspect="1" noChangeArrowheads="1"/>
          </p:cNvPicPr>
          <p:nvPr/>
        </p:nvPicPr>
        <p:blipFill>
          <a:blip r:embed="rId3"/>
          <a:srcRect/>
          <a:stretch>
            <a:fillRect/>
          </a:stretch>
        </p:blipFill>
        <p:spPr bwMode="auto">
          <a:xfrm>
            <a:off x="4800600" y="1152524"/>
            <a:ext cx="4343400" cy="5705476"/>
          </a:xfrm>
          <a:prstGeom prst="rect">
            <a:avLst/>
          </a:prstGeom>
          <a:noFill/>
        </p:spPr>
      </p:pic>
      <p:pic>
        <p:nvPicPr>
          <p:cNvPr id="43012" name="Picture 4" descr="http://t2.gstatic.com/images?q=tbn:ANd9GcT_tNW2EMj3161AO8IcpkcpF3rOGQa2rF2qaPC1S0nEYwen8Q5fVI12O-lw"/>
          <p:cNvPicPr>
            <a:picLocks noChangeAspect="1" noChangeArrowheads="1"/>
          </p:cNvPicPr>
          <p:nvPr/>
        </p:nvPicPr>
        <p:blipFill>
          <a:blip r:embed="rId4"/>
          <a:srcRect/>
          <a:stretch>
            <a:fillRect/>
          </a:stretch>
        </p:blipFill>
        <p:spPr bwMode="auto">
          <a:xfrm>
            <a:off x="304800" y="1143000"/>
            <a:ext cx="4267200" cy="571893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Balfour Declaration</a:t>
            </a: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r>
              <a:rPr lang="en-US" dirty="0" smtClean="0"/>
              <a:t>In 1917, </a:t>
            </a:r>
            <a:r>
              <a:rPr lang="en-US" dirty="0" err="1" smtClean="0"/>
              <a:t>Chaim</a:t>
            </a:r>
            <a:r>
              <a:rPr lang="en-US" dirty="0" smtClean="0"/>
              <a:t> Weizmann became president of the British Zionist Federation; he worked with Arthur Balfour to obtain the milestone </a:t>
            </a:r>
            <a:r>
              <a:rPr lang="en-US" b="1" dirty="0" smtClean="0"/>
              <a:t>Balfour Declaration</a:t>
            </a:r>
            <a:r>
              <a:rPr lang="en-US" dirty="0" smtClean="0"/>
              <a:t>, </a:t>
            </a:r>
          </a:p>
          <a:p>
            <a:pPr lvl="1"/>
            <a:r>
              <a:rPr lang="en-US" dirty="0" smtClean="0"/>
              <a:t>which stated in part that the British government "views with </a:t>
            </a:r>
            <a:r>
              <a:rPr lang="en-US" dirty="0" err="1" smtClean="0"/>
              <a:t>favour</a:t>
            </a:r>
            <a:r>
              <a:rPr lang="en-US" dirty="0" smtClean="0"/>
              <a:t> the establishment in Palestine of a national home for the Jewish people...".</a:t>
            </a:r>
          </a:p>
          <a:p>
            <a:r>
              <a:rPr lang="en-US" dirty="0" smtClean="0"/>
              <a:t>The declaration established an alliance between Zionists and Britain because there were still those in Britain who feared that the presence of France in Syria and Palestine jeopardized the Suez Canal link to India</a:t>
            </a:r>
          </a:p>
          <a:p>
            <a:r>
              <a:rPr lang="en-US" dirty="0" smtClean="0"/>
              <a:t>Zionists argued all the while that a grateful Jewish government in Palestine would always remain an ally of the British Empire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Arthur Balfour</a:t>
            </a:r>
            <a:endParaRPr lang="en-US" dirty="0"/>
          </a:p>
        </p:txBody>
      </p:sp>
      <p:sp>
        <p:nvSpPr>
          <p:cNvPr id="3" name="Content Placeholder 2"/>
          <p:cNvSpPr>
            <a:spLocks noGrp="1"/>
          </p:cNvSpPr>
          <p:nvPr>
            <p:ph idx="1"/>
          </p:nvPr>
        </p:nvSpPr>
        <p:spPr>
          <a:xfrm>
            <a:off x="0" y="1447800"/>
            <a:ext cx="4724400" cy="5410200"/>
          </a:xfrm>
        </p:spPr>
        <p:txBody>
          <a:bodyPr>
            <a:normAutofit fontScale="92500"/>
          </a:bodyPr>
          <a:lstStyle/>
          <a:p>
            <a:r>
              <a:rPr lang="en-US" dirty="0" smtClean="0"/>
              <a:t>Former Prime Minister of England from 1902-1905</a:t>
            </a:r>
          </a:p>
          <a:p>
            <a:r>
              <a:rPr lang="en-US" dirty="0" smtClean="0"/>
              <a:t>Served as Foreign Secretary at the time of the Balfour Declaration under David Lloyd George</a:t>
            </a:r>
          </a:p>
          <a:p>
            <a:r>
              <a:rPr lang="en-US" dirty="0" smtClean="0"/>
              <a:t>The "Balfour Declaration" was later incorporated into the </a:t>
            </a:r>
            <a:r>
              <a:rPr lang="en-US" dirty="0" err="1" smtClean="0"/>
              <a:t>Sèvres</a:t>
            </a:r>
            <a:r>
              <a:rPr lang="en-US" dirty="0" smtClean="0"/>
              <a:t> peace treaty with Turkey and the Mandate for Palestine</a:t>
            </a:r>
          </a:p>
          <a:p>
            <a:endParaRPr lang="en-US" dirty="0"/>
          </a:p>
        </p:txBody>
      </p:sp>
      <p:pic>
        <p:nvPicPr>
          <p:cNvPr id="44034" name="Picture 2" descr="http://upload.wikimedia.org/wikipedia/commons/3/32/Arthur_Balfour,_photo_portrait_facing_left.jpg"/>
          <p:cNvPicPr>
            <a:picLocks noChangeAspect="1" noChangeArrowheads="1"/>
          </p:cNvPicPr>
          <p:nvPr/>
        </p:nvPicPr>
        <p:blipFill>
          <a:blip r:embed="rId2" cstate="print"/>
          <a:srcRect/>
          <a:stretch>
            <a:fillRect/>
          </a:stretch>
        </p:blipFill>
        <p:spPr bwMode="auto">
          <a:xfrm>
            <a:off x="4588990" y="1447800"/>
            <a:ext cx="4555010" cy="5410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World</a:t>
            </a:r>
            <a:endParaRPr lang="en-US" dirty="0"/>
          </a:p>
        </p:txBody>
      </p:sp>
      <p:sp>
        <p:nvSpPr>
          <p:cNvPr id="3" name="Content Placeholder 2"/>
          <p:cNvSpPr>
            <a:spLocks noGrp="1"/>
          </p:cNvSpPr>
          <p:nvPr>
            <p:ph idx="1"/>
          </p:nvPr>
        </p:nvSpPr>
        <p:spPr>
          <a:xfrm>
            <a:off x="304800" y="1600200"/>
            <a:ext cx="8305800" cy="5257800"/>
          </a:xfrm>
        </p:spPr>
        <p:txBody>
          <a:bodyPr/>
          <a:lstStyle/>
          <a:p>
            <a:r>
              <a:rPr lang="en-US" dirty="0" smtClean="0"/>
              <a:t>As of 2010 the largest numbers of Jews live in Israel (5,703,700), United States (5,275,000), France (483,500), Canada (375,000), the United Kingdom (292,000), Russia (205,000), Argentina (182,300), and Germany (119,000).</a:t>
            </a:r>
          </a:p>
          <a:p>
            <a:r>
              <a:rPr lang="en-US" dirty="0" smtClean="0"/>
              <a:t>over two million each live  in Tel Aviv and New York City (39% of the world’s Jews)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Balfour Declaration</a:t>
            </a:r>
            <a:endParaRPr lang="en-US" dirty="0"/>
          </a:p>
        </p:txBody>
      </p:sp>
      <p:sp>
        <p:nvSpPr>
          <p:cNvPr id="3" name="Content Placeholder 2"/>
          <p:cNvSpPr>
            <a:spLocks noGrp="1"/>
          </p:cNvSpPr>
          <p:nvPr>
            <p:ph idx="1"/>
          </p:nvPr>
        </p:nvSpPr>
        <p:spPr>
          <a:xfrm>
            <a:off x="0" y="1143000"/>
            <a:ext cx="9144000" cy="5715000"/>
          </a:xfrm>
        </p:spPr>
        <p:txBody>
          <a:bodyPr>
            <a:normAutofit fontScale="85000" lnSpcReduction="10000"/>
          </a:bodyPr>
          <a:lstStyle/>
          <a:p>
            <a:r>
              <a:rPr lang="en-US" dirty="0" smtClean="0"/>
              <a:t>Strongest objection to Zionism at the time was not from Arabs but anti-Zionist Jews of Britain, France and the United States</a:t>
            </a:r>
          </a:p>
          <a:p>
            <a:pPr lvl="1"/>
            <a:r>
              <a:rPr lang="en-US" dirty="0" smtClean="0"/>
              <a:t>they feared that establishment of Jewish State would jeopardize the nationality status of Jews who were citizens of the countries of their birth</a:t>
            </a:r>
          </a:p>
          <a:p>
            <a:pPr lvl="1"/>
            <a:r>
              <a:rPr lang="en-US" dirty="0" smtClean="0"/>
              <a:t>anti-Semitism would get worse, not better</a:t>
            </a:r>
          </a:p>
          <a:p>
            <a:r>
              <a:rPr lang="en-US" dirty="0" smtClean="0"/>
              <a:t>Balfour Declaration reflects these fears: “His Majesty’s government view with favor the establishment in Palestine of a national home for the Jewish people, and will use their best endeavors to facilitate the achievement of this objective, it being clearly understood that </a:t>
            </a:r>
            <a:r>
              <a:rPr lang="en-US" dirty="0" smtClean="0">
                <a:solidFill>
                  <a:srgbClr val="FF0000"/>
                </a:solidFill>
              </a:rPr>
              <a:t>nothing shall be done which may prejudice the civil and religious  rights of existing non-Jewish communities in Palestine</a:t>
            </a:r>
            <a:r>
              <a:rPr lang="en-US" dirty="0" smtClean="0"/>
              <a:t>, or </a:t>
            </a:r>
            <a:r>
              <a:rPr lang="en-US" b="1" dirty="0" smtClean="0">
                <a:solidFill>
                  <a:srgbClr val="00B0F0"/>
                </a:solidFill>
              </a:rPr>
              <a:t>the rights and political status enjoyed by Jews in any other country</a:t>
            </a:r>
            <a:r>
              <a:rPr lang="en-US" dirty="0" smtClean="0"/>
              <a:t>”</a:t>
            </a:r>
          </a:p>
          <a:p>
            <a:pPr lvl="1"/>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Balfour Declaration</a:t>
            </a: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dirty="0" smtClean="0"/>
              <a:t>Emir </a:t>
            </a:r>
            <a:r>
              <a:rPr lang="en-US" dirty="0" err="1" smtClean="0"/>
              <a:t>Husayn</a:t>
            </a:r>
            <a:r>
              <a:rPr lang="en-US" dirty="0" smtClean="0"/>
              <a:t> was perplexed by the Declaration.</a:t>
            </a:r>
          </a:p>
          <a:p>
            <a:r>
              <a:rPr lang="en-US" dirty="0" smtClean="0"/>
              <a:t>in 1918, the British sent Commander Hogarth of Arab Bureau to Cairo to assure him that the Jewish settlement of Palestine would be allowed only if it was compatible with the freedom of the existing population</a:t>
            </a:r>
          </a:p>
          <a:p>
            <a:r>
              <a:rPr lang="en-US" dirty="0" smtClean="0"/>
              <a:t>He </a:t>
            </a:r>
            <a:r>
              <a:rPr lang="en-US" dirty="0" err="1" smtClean="0"/>
              <a:t>emplored</a:t>
            </a:r>
            <a:r>
              <a:rPr lang="en-US" dirty="0" smtClean="0"/>
              <a:t> </a:t>
            </a:r>
            <a:r>
              <a:rPr lang="en-US" dirty="0" err="1" smtClean="0"/>
              <a:t>Husayn</a:t>
            </a:r>
            <a:r>
              <a:rPr lang="en-US" dirty="0" smtClean="0"/>
              <a:t> to accept the Zionists because “the friendship of world Jewry to the Arab cause is equivalent to support in all states where Jews have political influence.”</a:t>
            </a:r>
          </a:p>
          <a:p>
            <a:r>
              <a:rPr lang="en-US" dirty="0" smtClean="0"/>
              <a:t>A joint Anglo-French proclamation in 1918 promising Arabs a government “freely chosen by the population” gave </a:t>
            </a:r>
            <a:r>
              <a:rPr lang="en-US" dirty="0" err="1" smtClean="0"/>
              <a:t>Husayn</a:t>
            </a:r>
            <a:r>
              <a:rPr lang="en-US" dirty="0" smtClean="0"/>
              <a:t> the assurances he desired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Disaster at Paris Peace Conference</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After World War I was over a new war broke out around the peace table in Paris:</a:t>
            </a:r>
          </a:p>
          <a:p>
            <a:pPr lvl="1"/>
            <a:r>
              <a:rPr lang="en-US" dirty="0" smtClean="0"/>
              <a:t>three different sides battled over the Fertile Crescent: the allies, the Zionists and the Arabs</a:t>
            </a:r>
          </a:p>
          <a:p>
            <a:pPr lvl="1"/>
            <a:r>
              <a:rPr lang="en-US" dirty="0" smtClean="0"/>
              <a:t>the victorious allies on one side began to battle among themselves:</a:t>
            </a:r>
          </a:p>
          <a:p>
            <a:r>
              <a:rPr lang="en-US" dirty="0" smtClean="0"/>
              <a:t>The British fumed against their French allies</a:t>
            </a:r>
          </a:p>
          <a:p>
            <a:pPr lvl="1"/>
            <a:r>
              <a:rPr lang="en-US" dirty="0" smtClean="0"/>
              <a:t>the French insisted on implementing</a:t>
            </a:r>
            <a:r>
              <a:rPr lang="en-US" b="1" i="1" dirty="0" smtClean="0"/>
              <a:t> Sykes-Picot</a:t>
            </a:r>
          </a:p>
          <a:p>
            <a:pPr lvl="1"/>
            <a:r>
              <a:rPr lang="en-US" dirty="0" smtClean="0"/>
              <a:t>but they had not done any of the fighting in Middle East and British forces occupied all of Fertile Crescent</a:t>
            </a:r>
          </a:p>
          <a:p>
            <a:pPr lvl="1"/>
            <a:r>
              <a:rPr lang="en-US" dirty="0" smtClean="0"/>
              <a:t>French landed 20,000 occupation troops in Lebanon &amp; demanded British leave</a:t>
            </a:r>
          </a:p>
          <a:p>
            <a:pPr lvl="1"/>
            <a:r>
              <a:rPr lang="en-US" dirty="0" smtClean="0"/>
              <a:t>the reluctant British regretted making the agreement and there were accusations and recriminations that flew between them and the French</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navy.gc.ca/project_pride/all_images/photo_archive_images/Large/C-000242.jpg"/>
          <p:cNvPicPr>
            <a:picLocks noChangeAspect="1" noChangeArrowheads="1"/>
          </p:cNvPicPr>
          <p:nvPr/>
        </p:nvPicPr>
        <p:blipFill>
          <a:blip r:embed="rId2"/>
          <a:srcRect/>
          <a:stretch>
            <a:fillRect/>
          </a:stretch>
        </p:blipFill>
        <p:spPr bwMode="auto">
          <a:xfrm>
            <a:off x="0" y="-210459"/>
            <a:ext cx="9144000" cy="706845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Zionists at Paris</a:t>
            </a:r>
            <a:endParaRPr lang="en-US" dirty="0"/>
          </a:p>
        </p:txBody>
      </p:sp>
      <p:sp>
        <p:nvSpPr>
          <p:cNvPr id="3" name="Content Placeholder 2"/>
          <p:cNvSpPr>
            <a:spLocks noGrp="1"/>
          </p:cNvSpPr>
          <p:nvPr>
            <p:ph idx="1"/>
          </p:nvPr>
        </p:nvSpPr>
        <p:spPr>
          <a:xfrm>
            <a:off x="228600" y="1219200"/>
            <a:ext cx="8686800" cy="5410200"/>
          </a:xfrm>
        </p:spPr>
        <p:txBody>
          <a:bodyPr>
            <a:normAutofit lnSpcReduction="10000"/>
          </a:bodyPr>
          <a:lstStyle/>
          <a:p>
            <a:r>
              <a:rPr lang="en-US" dirty="0" smtClean="0"/>
              <a:t>Having men of prominence within the “Big Four” at the Paris Peace Conference, Zionists had huge advantage over the Arabs</a:t>
            </a:r>
          </a:p>
          <a:p>
            <a:r>
              <a:rPr lang="en-US" dirty="0" smtClean="0"/>
              <a:t>Not willing to let the Balfour Declaration remain a secret agreement, they carefully presented it as five-point proposal and saw to it that the parts of the Declaration were implemented as a matter of policy in the treaties relating to the Middle East</a:t>
            </a:r>
          </a:p>
          <a:p>
            <a:r>
              <a:rPr lang="en-US" dirty="0" smtClean="0"/>
              <a:t>Dr. </a:t>
            </a:r>
            <a:r>
              <a:rPr lang="en-US" dirty="0" err="1" smtClean="0"/>
              <a:t>Chaim</a:t>
            </a:r>
            <a:r>
              <a:rPr lang="en-US" dirty="0" smtClean="0"/>
              <a:t> Weizmann was the leading delegate</a:t>
            </a:r>
          </a:p>
          <a:p>
            <a:r>
              <a:rPr lang="en-US" dirty="0" smtClean="0"/>
              <a:t>Some 300 prominent Jews in US opposed Zionist plan and wrote to President Wilson against it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Four</a:t>
            </a:r>
            <a:endParaRPr lang="en-US" dirty="0"/>
          </a:p>
        </p:txBody>
      </p:sp>
      <p:sp>
        <p:nvSpPr>
          <p:cNvPr id="3" name="Content Placeholder 2"/>
          <p:cNvSpPr>
            <a:spLocks noGrp="1"/>
          </p:cNvSpPr>
          <p:nvPr>
            <p:ph idx="1"/>
          </p:nvPr>
        </p:nvSpPr>
        <p:spPr>
          <a:xfrm>
            <a:off x="0" y="1143000"/>
            <a:ext cx="2590800" cy="5715000"/>
          </a:xfrm>
        </p:spPr>
        <p:txBody>
          <a:bodyPr>
            <a:normAutofit/>
          </a:bodyPr>
          <a:lstStyle/>
          <a:p>
            <a:r>
              <a:rPr lang="en-US" dirty="0" smtClean="0">
                <a:hlinkClick r:id="rId2" action="ppaction://hlinkfile" tooltip="David Lloyd George"/>
              </a:rPr>
              <a:t>David Lloyd George</a:t>
            </a:r>
            <a:r>
              <a:rPr lang="en-US" dirty="0" smtClean="0"/>
              <a:t>,</a:t>
            </a:r>
          </a:p>
          <a:p>
            <a:r>
              <a:rPr lang="en-US" dirty="0" smtClean="0"/>
              <a:t> </a:t>
            </a:r>
            <a:r>
              <a:rPr lang="en-US" dirty="0" err="1" smtClean="0">
                <a:hlinkClick r:id="rId3" action="ppaction://hlinkfile" tooltip="Vittorio Orlando"/>
              </a:rPr>
              <a:t>Vittorio</a:t>
            </a:r>
            <a:r>
              <a:rPr lang="en-US" dirty="0" smtClean="0">
                <a:hlinkClick r:id="rId3" action="ppaction://hlinkfile" tooltip="Vittorio Orlando"/>
              </a:rPr>
              <a:t> Orlando</a:t>
            </a:r>
            <a:r>
              <a:rPr lang="en-US" dirty="0" smtClean="0"/>
              <a:t>, </a:t>
            </a:r>
          </a:p>
          <a:p>
            <a:r>
              <a:rPr lang="en-US" dirty="0" smtClean="0">
                <a:hlinkClick r:id="rId4" action="ppaction://hlinkfile" tooltip="George Clemenceau"/>
              </a:rPr>
              <a:t>George Clemenceau</a:t>
            </a:r>
            <a:endParaRPr lang="en-US" dirty="0" smtClean="0"/>
          </a:p>
          <a:p>
            <a:r>
              <a:rPr lang="en-US" dirty="0" smtClean="0"/>
              <a:t> </a:t>
            </a:r>
            <a:r>
              <a:rPr lang="en-US" dirty="0" smtClean="0">
                <a:hlinkClick r:id="rId5" action="ppaction://hlinkfile" tooltip="Woodrow Wilson"/>
              </a:rPr>
              <a:t>Woodrow Wilson</a:t>
            </a:r>
            <a:endParaRPr lang="en-US" dirty="0"/>
          </a:p>
        </p:txBody>
      </p:sp>
      <p:pic>
        <p:nvPicPr>
          <p:cNvPr id="59394" name="Picture 2" descr="File:Council of Four Versailles.jpg">
            <a:hlinkClick r:id="rId6"/>
          </p:cNvPr>
          <p:cNvPicPr>
            <a:picLocks noChangeAspect="1" noChangeArrowheads="1"/>
          </p:cNvPicPr>
          <p:nvPr/>
        </p:nvPicPr>
        <p:blipFill>
          <a:blip r:embed="rId7"/>
          <a:srcRect/>
          <a:stretch>
            <a:fillRect/>
          </a:stretch>
        </p:blipFill>
        <p:spPr bwMode="auto">
          <a:xfrm>
            <a:off x="2384898" y="1828800"/>
            <a:ext cx="6759102" cy="5029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FeisalPartyAtVersaillesCopy.jpg">
            <a:hlinkClick r:id="rId2"/>
          </p:cNvPr>
          <p:cNvPicPr>
            <a:picLocks noChangeAspect="1" noChangeArrowheads="1"/>
          </p:cNvPicPr>
          <p:nvPr/>
        </p:nvPicPr>
        <p:blipFill>
          <a:blip r:embed="rId3"/>
          <a:srcRect/>
          <a:stretch>
            <a:fillRect/>
          </a:stretch>
        </p:blipFill>
        <p:spPr bwMode="auto">
          <a:xfrm>
            <a:off x="4230255" y="1981200"/>
            <a:ext cx="4913745" cy="4267200"/>
          </a:xfrm>
          <a:prstGeom prst="rect">
            <a:avLst/>
          </a:prstGeom>
          <a:noFill/>
        </p:spPr>
      </p:pic>
      <p:sp>
        <p:nvSpPr>
          <p:cNvPr id="2" name="Title 1"/>
          <p:cNvSpPr>
            <a:spLocks noGrp="1"/>
          </p:cNvSpPr>
          <p:nvPr>
            <p:ph type="title"/>
          </p:nvPr>
        </p:nvSpPr>
        <p:spPr>
          <a:xfrm>
            <a:off x="457200" y="0"/>
            <a:ext cx="8153400" cy="914400"/>
          </a:xfrm>
        </p:spPr>
        <p:txBody>
          <a:bodyPr/>
          <a:lstStyle/>
          <a:p>
            <a:r>
              <a:rPr lang="en-US" dirty="0" smtClean="0">
                <a:effectLst>
                  <a:outerShdw blurRad="38100" dist="38100" dir="2700000" algn="tl">
                    <a:srgbClr val="000000">
                      <a:alpha val="43137"/>
                    </a:srgbClr>
                  </a:outerShdw>
                </a:effectLst>
              </a:rPr>
              <a:t>The Arab Delegation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4724400" cy="5943600"/>
          </a:xfrm>
        </p:spPr>
        <p:txBody>
          <a:bodyPr>
            <a:normAutofit fontScale="92500" lnSpcReduction="20000"/>
          </a:bodyPr>
          <a:lstStyle/>
          <a:p>
            <a:r>
              <a:rPr lang="en-US" dirty="0" smtClean="0">
                <a:effectLst>
                  <a:outerShdw blurRad="38100" dist="38100" dir="2700000" algn="tl">
                    <a:srgbClr val="000000">
                      <a:alpha val="43137"/>
                    </a:srgbClr>
                  </a:outerShdw>
                </a:effectLst>
              </a:rPr>
              <a:t>The elder Emir </a:t>
            </a:r>
            <a:r>
              <a:rPr lang="en-US" dirty="0" err="1" smtClean="0">
                <a:effectLst>
                  <a:outerShdw blurRad="38100" dist="38100" dir="2700000" algn="tl">
                    <a:srgbClr val="000000">
                      <a:alpha val="43137"/>
                    </a:srgbClr>
                  </a:outerShdw>
                </a:effectLst>
              </a:rPr>
              <a:t>Husayn</a:t>
            </a:r>
            <a:r>
              <a:rPr lang="en-US" dirty="0" smtClean="0">
                <a:effectLst>
                  <a:outerShdw blurRad="38100" dist="38100" dir="2700000" algn="tl">
                    <a:srgbClr val="000000">
                      <a:alpha val="43137"/>
                    </a:srgbClr>
                  </a:outerShdw>
                </a:effectLst>
              </a:rPr>
              <a:t> sent son</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Faysal</a:t>
            </a:r>
            <a:r>
              <a:rPr lang="en-US" b="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(who did most of fighting) as head of Arab delegation</a:t>
            </a:r>
          </a:p>
          <a:p>
            <a:r>
              <a:rPr lang="en-US" dirty="0" smtClean="0">
                <a:effectLst>
                  <a:outerShdw blurRad="38100" dist="38100" dir="2700000" algn="tl">
                    <a:srgbClr val="000000">
                      <a:alpha val="43137"/>
                    </a:srgbClr>
                  </a:outerShdw>
                </a:effectLst>
              </a:rPr>
              <a:t>Col T E Lawrence </a:t>
            </a:r>
            <a:r>
              <a:rPr lang="en-US" sz="2000" dirty="0" smtClean="0">
                <a:effectLst>
                  <a:outerShdw blurRad="38100" dist="38100" dir="2700000" algn="tl">
                    <a:srgbClr val="000000">
                      <a:alpha val="43137"/>
                    </a:srgbClr>
                  </a:outerShdw>
                </a:effectLst>
              </a:rPr>
              <a:t>3</a:t>
            </a:r>
            <a:r>
              <a:rPr lang="en-US" sz="2000" baseline="30000" dirty="0" smtClean="0">
                <a:effectLst>
                  <a:outerShdw blurRad="38100" dist="38100" dir="2700000" algn="tl">
                    <a:srgbClr val="000000">
                      <a:alpha val="43137"/>
                    </a:srgbClr>
                  </a:outerShdw>
                </a:effectLst>
              </a:rPr>
              <a:t>rd</a:t>
            </a:r>
            <a:r>
              <a:rPr lang="en-US" sz="2000" dirty="0" smtClean="0">
                <a:effectLst>
                  <a:outerShdw blurRad="38100" dist="38100" dir="2700000" algn="tl">
                    <a:srgbClr val="000000">
                      <a:alpha val="43137"/>
                    </a:srgbClr>
                  </a:outerShdw>
                </a:effectLst>
              </a:rPr>
              <a:t> from right </a:t>
            </a:r>
            <a:r>
              <a:rPr lang="en-US" dirty="0" smtClean="0">
                <a:effectLst>
                  <a:outerShdw blurRad="38100" dist="38100" dir="2700000" algn="tl">
                    <a:srgbClr val="000000">
                      <a:alpha val="43137"/>
                    </a:srgbClr>
                  </a:outerShdw>
                </a:effectLst>
              </a:rPr>
              <a:t>was chief advocate for the Arab cause, acting as translator</a:t>
            </a:r>
          </a:p>
          <a:p>
            <a:r>
              <a:rPr lang="en-US" dirty="0" smtClean="0">
                <a:effectLst>
                  <a:outerShdw blurRad="38100" dist="38100" dir="2700000" algn="tl">
                    <a:srgbClr val="000000">
                      <a:alpha val="43137"/>
                    </a:srgbClr>
                  </a:outerShdw>
                </a:effectLst>
              </a:rPr>
              <a:t>They wanted the independence promised by British, having kept their end of the bargain and argued for Wilson’s </a:t>
            </a:r>
            <a:r>
              <a:rPr lang="en-US" b="1" dirty="0" smtClean="0">
                <a:effectLst>
                  <a:outerShdw blurRad="38100" dist="38100" dir="2700000" algn="tl">
                    <a:srgbClr val="000000">
                      <a:alpha val="43137"/>
                    </a:srgbClr>
                  </a:outerShdw>
                </a:effectLst>
              </a:rPr>
              <a:t>principle of self determination</a:t>
            </a:r>
            <a:endParaRPr lang="en-US" b="1" dirty="0">
              <a:effectLst>
                <a:outerShdw blurRad="38100" dist="38100" dir="2700000" algn="tl">
                  <a:srgbClr val="000000">
                    <a:alpha val="43137"/>
                  </a:srgbClr>
                </a:outerShdw>
              </a:effectLst>
            </a:endParaRPr>
          </a:p>
        </p:txBody>
      </p:sp>
      <p:pic>
        <p:nvPicPr>
          <p:cNvPr id="46083" name="Picture 3"/>
          <p:cNvPicPr>
            <a:picLocks noChangeAspect="1" noChangeArrowheads="1"/>
          </p:cNvPicPr>
          <p:nvPr/>
        </p:nvPicPr>
        <p:blipFill>
          <a:blip r:embed="rId4"/>
          <a:srcRect/>
          <a:stretch>
            <a:fillRect/>
          </a:stretch>
        </p:blipFill>
        <p:spPr bwMode="auto">
          <a:xfrm>
            <a:off x="4229100" y="1981200"/>
            <a:ext cx="4914900" cy="4276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Weakening Arab Position</a:t>
            </a:r>
            <a:endParaRPr lang="en-US" dirty="0"/>
          </a:p>
        </p:txBody>
      </p:sp>
      <p:sp>
        <p:nvSpPr>
          <p:cNvPr id="3" name="Content Placeholder 2"/>
          <p:cNvSpPr>
            <a:spLocks noGrp="1"/>
          </p:cNvSpPr>
          <p:nvPr>
            <p:ph idx="1"/>
          </p:nvPr>
        </p:nvSpPr>
        <p:spPr>
          <a:xfrm>
            <a:off x="228600" y="1447800"/>
            <a:ext cx="8763000" cy="5181600"/>
          </a:xfrm>
        </p:spPr>
        <p:txBody>
          <a:bodyPr>
            <a:normAutofit lnSpcReduction="10000"/>
          </a:bodyPr>
          <a:lstStyle/>
          <a:p>
            <a:r>
              <a:rPr lang="en-US" dirty="0" smtClean="0"/>
              <a:t>Catholic </a:t>
            </a:r>
            <a:r>
              <a:rPr lang="en-US" dirty="0" err="1" smtClean="0"/>
              <a:t>Maronites</a:t>
            </a:r>
            <a:r>
              <a:rPr lang="en-US" dirty="0" smtClean="0"/>
              <a:t> and other Christian minorities in Fertile Crescent feared an Arab-controlled state and found a strong advocate in French delegation </a:t>
            </a:r>
          </a:p>
          <a:p>
            <a:pPr lvl="1"/>
            <a:r>
              <a:rPr lang="en-US" dirty="0" smtClean="0"/>
              <a:t>“Syrian Commission” opposed </a:t>
            </a:r>
            <a:r>
              <a:rPr lang="en-US" dirty="0" err="1" smtClean="0"/>
              <a:t>Faysal</a:t>
            </a:r>
            <a:endParaRPr lang="en-US" dirty="0" smtClean="0"/>
          </a:p>
          <a:p>
            <a:r>
              <a:rPr lang="en-US" dirty="0" smtClean="0"/>
              <a:t>Arab leaders in Baghdad were rivals with Arab leaders in Damascus, were unwilling to have one common government, but rather a federation of two states</a:t>
            </a:r>
          </a:p>
          <a:p>
            <a:r>
              <a:rPr lang="en-US" dirty="0" smtClean="0"/>
              <a:t>Zionists and Anglo-French coalition rejected principle of self-determination being applied to Arabs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Faysal</a:t>
            </a:r>
            <a:r>
              <a:rPr lang="en-US" dirty="0" smtClean="0"/>
              <a:t> Begins to Concede</a:t>
            </a:r>
            <a:endParaRPr lang="en-US" dirty="0"/>
          </a:p>
        </p:txBody>
      </p:sp>
      <p:sp>
        <p:nvSpPr>
          <p:cNvPr id="3" name="Content Placeholder 2"/>
          <p:cNvSpPr>
            <a:spLocks noGrp="1"/>
          </p:cNvSpPr>
          <p:nvPr>
            <p:ph idx="1"/>
          </p:nvPr>
        </p:nvSpPr>
        <p:spPr>
          <a:xfrm>
            <a:off x="304800" y="1447800"/>
            <a:ext cx="8839200" cy="5410200"/>
          </a:xfrm>
        </p:spPr>
        <p:txBody>
          <a:bodyPr>
            <a:normAutofit fontScale="92500"/>
          </a:bodyPr>
          <a:lstStyle/>
          <a:p>
            <a:r>
              <a:rPr lang="en-US" dirty="0" smtClean="0"/>
              <a:t>While in London just before Paris Conference, </a:t>
            </a:r>
            <a:r>
              <a:rPr lang="en-US" dirty="0" err="1" smtClean="0"/>
              <a:t>Faysal</a:t>
            </a:r>
            <a:r>
              <a:rPr lang="en-US" dirty="0" smtClean="0"/>
              <a:t> first fully learned of Sykes-Picot and was furious</a:t>
            </a:r>
          </a:p>
          <a:p>
            <a:r>
              <a:rPr lang="en-US" dirty="0" smtClean="0"/>
              <a:t>British treated him well and tried to persuade him to accept the French in Syria/Lebanon</a:t>
            </a:r>
          </a:p>
          <a:p>
            <a:r>
              <a:rPr lang="en-US" dirty="0" smtClean="0"/>
              <a:t>he met Dr. </a:t>
            </a:r>
            <a:r>
              <a:rPr lang="en-US" dirty="0" err="1" smtClean="0"/>
              <a:t>Chaim</a:t>
            </a:r>
            <a:r>
              <a:rPr lang="en-US" dirty="0" smtClean="0"/>
              <a:t> Weizmann and had cordial discussions with the Zionists there</a:t>
            </a:r>
          </a:p>
          <a:p>
            <a:r>
              <a:rPr lang="en-US" dirty="0" smtClean="0"/>
              <a:t>He felt that Zionist’s promises to protect rights of Arab farmers in Palestine, survey the area to make economic improvements for all and to help with the creation of an “Arab state” were sufficient to consider  making a preliminary agreement with them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Reformed </a:t>
            </a:r>
            <a:r>
              <a:rPr lang="en-US" dirty="0" err="1" smtClean="0"/>
              <a:t>vs</a:t>
            </a:r>
            <a:r>
              <a:rPr lang="en-US" dirty="0" smtClean="0"/>
              <a:t> Orthodox Judaism</a:t>
            </a:r>
            <a:endParaRPr lang="en-US" dirty="0"/>
          </a:p>
        </p:txBody>
      </p:sp>
      <p:sp>
        <p:nvSpPr>
          <p:cNvPr id="3" name="Content Placeholder 2"/>
          <p:cNvSpPr>
            <a:spLocks noGrp="1"/>
          </p:cNvSpPr>
          <p:nvPr>
            <p:ph idx="1"/>
          </p:nvPr>
        </p:nvSpPr>
        <p:spPr>
          <a:xfrm>
            <a:off x="0" y="1295400"/>
            <a:ext cx="9144000" cy="5334000"/>
          </a:xfrm>
        </p:spPr>
        <p:txBody>
          <a:bodyPr>
            <a:normAutofit/>
          </a:bodyPr>
          <a:lstStyle/>
          <a:p>
            <a:r>
              <a:rPr lang="en-US" dirty="0" smtClean="0"/>
              <a:t>Age of Enlightenment and scientific thought in Western Europe and US revived the </a:t>
            </a:r>
            <a:r>
              <a:rPr lang="en-US" b="1" dirty="0" smtClean="0"/>
              <a:t>prophetic</a:t>
            </a:r>
            <a:r>
              <a:rPr lang="en-US" dirty="0" smtClean="0"/>
              <a:t> school of Jewish thought</a:t>
            </a:r>
          </a:p>
          <a:p>
            <a:pPr lvl="1"/>
            <a:r>
              <a:rPr lang="en-US" dirty="0" err="1" smtClean="0"/>
              <a:t>integrationalist</a:t>
            </a:r>
            <a:r>
              <a:rPr lang="en-US" dirty="0" smtClean="0"/>
              <a:t>, willing to assimilate in other cultures</a:t>
            </a:r>
          </a:p>
          <a:p>
            <a:pPr lvl="1"/>
            <a:r>
              <a:rPr lang="en-US" dirty="0" smtClean="0"/>
              <a:t>“no longer a nation but a religious community…expected neither a return to Palestine, nor the restoration of sacrificial worship”</a:t>
            </a:r>
          </a:p>
          <a:p>
            <a:r>
              <a:rPr lang="en-US" dirty="0" smtClean="0"/>
              <a:t>Jews in Eastern Europe remained strictly </a:t>
            </a:r>
            <a:r>
              <a:rPr lang="en-US" b="1" dirty="0" smtClean="0"/>
              <a:t>orthodox</a:t>
            </a:r>
            <a:r>
              <a:rPr lang="en-US" dirty="0" smtClean="0"/>
              <a:t>, expecting a return to Palestine and reinstatement of the “Promised Land”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Disaster at Paris Peace Conference</a:t>
            </a:r>
            <a:endParaRPr lang="en-US" dirty="0"/>
          </a:p>
        </p:txBody>
      </p:sp>
      <p:sp>
        <p:nvSpPr>
          <p:cNvPr id="3" name="Content Placeholder 2"/>
          <p:cNvSpPr>
            <a:spLocks noGrp="1"/>
          </p:cNvSpPr>
          <p:nvPr>
            <p:ph sz="half" idx="1"/>
          </p:nvPr>
        </p:nvSpPr>
        <p:spPr>
          <a:xfrm>
            <a:off x="0" y="1295400"/>
            <a:ext cx="8839200" cy="1905001"/>
          </a:xfrm>
        </p:spPr>
        <p:txBody>
          <a:bodyPr>
            <a:normAutofit/>
          </a:bodyPr>
          <a:lstStyle/>
          <a:p>
            <a:r>
              <a:rPr lang="en-US" dirty="0" smtClean="0"/>
              <a:t>On 3 January 1919, Weizmann and the Hashemite Prince </a:t>
            </a:r>
            <a:r>
              <a:rPr lang="en-US" dirty="0" err="1" smtClean="0"/>
              <a:t>Faysal</a:t>
            </a:r>
            <a:r>
              <a:rPr lang="en-US" dirty="0" smtClean="0"/>
              <a:t> signed the </a:t>
            </a:r>
            <a:r>
              <a:rPr lang="en-US" b="1" dirty="0" smtClean="0"/>
              <a:t>Faisal-Weizmann Agreement </a:t>
            </a:r>
            <a:r>
              <a:rPr lang="en-US" dirty="0" smtClean="0"/>
              <a:t>attempting to establish favorable relations between Arabs and Jews in the Middle East.</a:t>
            </a:r>
            <a:endParaRPr lang="en-US" dirty="0"/>
          </a:p>
        </p:txBody>
      </p:sp>
      <p:sp>
        <p:nvSpPr>
          <p:cNvPr id="5" name="Content Placeholder 4"/>
          <p:cNvSpPr>
            <a:spLocks noGrp="1"/>
          </p:cNvSpPr>
          <p:nvPr>
            <p:ph sz="half" idx="2"/>
          </p:nvPr>
        </p:nvSpPr>
        <p:spPr>
          <a:xfrm>
            <a:off x="0" y="3200400"/>
            <a:ext cx="4572000" cy="3657600"/>
          </a:xfrm>
        </p:spPr>
        <p:txBody>
          <a:bodyPr>
            <a:normAutofit/>
          </a:bodyPr>
          <a:lstStyle/>
          <a:p>
            <a:r>
              <a:rPr lang="en-US" dirty="0" smtClean="0"/>
              <a:t>This agreement would have averted all the subsequent bloodshed, terrorism and feuding that persists to the present if it had not been rendered null and void by </a:t>
            </a:r>
            <a:r>
              <a:rPr lang="en-US" b="1" dirty="0" smtClean="0"/>
              <a:t>Sykes-Picot</a:t>
            </a:r>
            <a:r>
              <a:rPr lang="en-US" dirty="0" smtClean="0"/>
              <a:t>, which opposed the creation of Arab state.</a:t>
            </a:r>
            <a:endParaRPr lang="en-US" dirty="0"/>
          </a:p>
        </p:txBody>
      </p:sp>
      <p:pic>
        <p:nvPicPr>
          <p:cNvPr id="31746" name="Picture 2" descr="File:Weizmann and feisal 1918.jpg">
            <a:hlinkClick r:id="rId2"/>
          </p:cNvPr>
          <p:cNvPicPr>
            <a:picLocks noChangeAspect="1" noChangeArrowheads="1"/>
          </p:cNvPicPr>
          <p:nvPr/>
        </p:nvPicPr>
        <p:blipFill>
          <a:blip r:embed="rId3"/>
          <a:srcRect/>
          <a:stretch>
            <a:fillRect/>
          </a:stretch>
        </p:blipFill>
        <p:spPr bwMode="auto">
          <a:xfrm>
            <a:off x="4572000" y="3257549"/>
            <a:ext cx="4572000" cy="360045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independent.co.uk/multimedia/archive/00114/woodrow-wilson_114094t.jpg"/>
          <p:cNvPicPr>
            <a:picLocks noChangeAspect="1" noChangeArrowheads="1"/>
          </p:cNvPicPr>
          <p:nvPr/>
        </p:nvPicPr>
        <p:blipFill>
          <a:blip r:embed="rId2">
            <a:lum bright="52000"/>
          </a:blip>
          <a:srcRect/>
          <a:stretch>
            <a:fillRect/>
          </a:stretch>
        </p:blipFill>
        <p:spPr bwMode="auto">
          <a:xfrm>
            <a:off x="533400" y="1143000"/>
            <a:ext cx="5715000" cy="5715000"/>
          </a:xfrm>
          <a:prstGeom prst="rect">
            <a:avLst/>
          </a:prstGeom>
          <a:noFill/>
          <a:effectLst>
            <a:outerShdw blurRad="50800" dist="50800" dir="5400000" algn="ctr" rotWithShape="0">
              <a:srgbClr val="000000">
                <a:alpha val="28000"/>
              </a:srgbClr>
            </a:outerShdw>
          </a:effectLst>
        </p:spPr>
      </p:pic>
      <p:sp>
        <p:nvSpPr>
          <p:cNvPr id="2" name="Title 1"/>
          <p:cNvSpPr>
            <a:spLocks noGrp="1"/>
          </p:cNvSpPr>
          <p:nvPr>
            <p:ph type="title"/>
          </p:nvPr>
        </p:nvSpPr>
        <p:spPr>
          <a:xfrm>
            <a:off x="457200" y="0"/>
            <a:ext cx="8229600" cy="1143000"/>
          </a:xfrm>
        </p:spPr>
        <p:txBody>
          <a:bodyPr/>
          <a:lstStyle/>
          <a:p>
            <a:r>
              <a:rPr lang="en-US" dirty="0" smtClean="0"/>
              <a:t>Disaster at Paris Peace Conference</a:t>
            </a:r>
            <a:endParaRPr lang="en-US" dirty="0"/>
          </a:p>
        </p:txBody>
      </p:sp>
      <p:sp>
        <p:nvSpPr>
          <p:cNvPr id="3" name="Content Placeholder 2"/>
          <p:cNvSpPr>
            <a:spLocks noGrp="1"/>
          </p:cNvSpPr>
          <p:nvPr>
            <p:ph idx="1"/>
          </p:nvPr>
        </p:nvSpPr>
        <p:spPr>
          <a:xfrm>
            <a:off x="304800" y="1066800"/>
            <a:ext cx="8839200" cy="5791200"/>
          </a:xfrm>
        </p:spPr>
        <p:txBody>
          <a:bodyPr/>
          <a:lstStyle/>
          <a:p>
            <a:r>
              <a:rPr lang="en-US" dirty="0" smtClean="0"/>
              <a:t>President Wilson was a strong advocate for self-determination of nations who were formerly under axis powers (incl. Ottomans)</a:t>
            </a:r>
          </a:p>
          <a:p>
            <a:r>
              <a:rPr lang="en-US" dirty="0" smtClean="0"/>
              <a:t>His </a:t>
            </a:r>
            <a:r>
              <a:rPr lang="en-US" b="1" dirty="0" smtClean="0"/>
              <a:t>fourteen points</a:t>
            </a:r>
            <a:r>
              <a:rPr lang="en-US" dirty="0" smtClean="0"/>
              <a:t> called for the nullification of all previous secret agreements (Sykes-Picot and Balfour) and est. of commissions to study wishes of indigenous populations (incl. Arabs)</a:t>
            </a:r>
          </a:p>
          <a:p>
            <a:r>
              <a:rPr lang="en-US" dirty="0" smtClean="0"/>
              <a:t>European delegates were predisposed to implement the </a:t>
            </a:r>
            <a:r>
              <a:rPr lang="en-US" b="1" dirty="0" smtClean="0"/>
              <a:t>mandate system </a:t>
            </a:r>
            <a:r>
              <a:rPr lang="en-US" dirty="0" smtClean="0"/>
              <a:t>of Sykes-Picot but to minimize tension with American delegates, agreed to compromise: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Disaster at Paris Peace Conference</a:t>
            </a:r>
            <a:endParaRPr lang="en-US" dirty="0"/>
          </a:p>
        </p:txBody>
      </p:sp>
      <p:sp>
        <p:nvSpPr>
          <p:cNvPr id="3" name="Content Placeholder 2"/>
          <p:cNvSpPr>
            <a:spLocks noGrp="1"/>
          </p:cNvSpPr>
          <p:nvPr>
            <p:ph idx="1"/>
          </p:nvPr>
        </p:nvSpPr>
        <p:spPr>
          <a:xfrm>
            <a:off x="304800" y="1066800"/>
            <a:ext cx="8839200" cy="5791200"/>
          </a:xfrm>
        </p:spPr>
        <p:txBody>
          <a:bodyPr/>
          <a:lstStyle/>
          <a:p>
            <a:r>
              <a:rPr lang="en-US" dirty="0" smtClean="0"/>
              <a:t>Arabs were “not ready” for self-government but the mandate system of League of Nations would “tutor” them until they were ready</a:t>
            </a:r>
          </a:p>
          <a:p>
            <a:r>
              <a:rPr lang="en-US" dirty="0" smtClean="0"/>
              <a:t>Wilson agreed to this with the understanding that this was not “rejection of self-determination but merely </a:t>
            </a:r>
            <a:r>
              <a:rPr lang="en-US" b="1" i="1" dirty="0" smtClean="0"/>
              <a:t>postponement</a:t>
            </a:r>
            <a:r>
              <a:rPr lang="en-US" dirty="0" smtClean="0"/>
              <a:t> of it”</a:t>
            </a:r>
          </a:p>
          <a:p>
            <a:r>
              <a:rPr lang="en-US" dirty="0" smtClean="0"/>
              <a:t>Still, Wilson was not comfortable with which powers should have the tutorship of which people</a:t>
            </a:r>
          </a:p>
          <a:p>
            <a:r>
              <a:rPr lang="en-US" dirty="0" smtClean="0"/>
              <a:t>He proposed a commission should be sent by League of Nations to study this question</a:t>
            </a:r>
          </a:p>
          <a:p>
            <a:pPr lvl="1"/>
            <a:r>
              <a:rPr lang="en-US" dirty="0" smtClean="0"/>
              <a:t>France refused, Britain abstained, Zionists opposed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King-Crane Commission</a:t>
            </a:r>
            <a:endParaRPr lang="en-US"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In August 1919, President Wilson independently sent an American team, </a:t>
            </a:r>
            <a:r>
              <a:rPr lang="en-US" b="1" dirty="0" smtClean="0"/>
              <a:t>the King-Crane Commission</a:t>
            </a:r>
            <a:r>
              <a:rPr lang="en-US" dirty="0" smtClean="0"/>
              <a:t> to fulfill the task.</a:t>
            </a:r>
          </a:p>
          <a:p>
            <a:r>
              <a:rPr lang="en-US" dirty="0" smtClean="0"/>
              <a:t>The Commission concluded that the Arabs were not ready to be an independent state but warned that the populations might rebel against a mandate of former imperial countries (i.e. Britain and especially France). </a:t>
            </a:r>
          </a:p>
          <a:p>
            <a:r>
              <a:rPr lang="en-US" dirty="0" smtClean="0"/>
              <a:t>Because of the American belief in self-determination, the US would be the only logical choice as administrator of the mandate and tutor of the Arab leaders</a:t>
            </a:r>
          </a:p>
          <a:p>
            <a:pPr lvl="1"/>
            <a:r>
              <a:rPr lang="en-US" dirty="0" smtClean="0"/>
              <a:t>the commission came to the conclusion that while independence was preferred, the </a:t>
            </a:r>
            <a:r>
              <a:rPr lang="en-US" b="1" dirty="0" smtClean="0"/>
              <a:t>Americans were considered the second-best choice</a:t>
            </a:r>
            <a:r>
              <a:rPr lang="en-US" dirty="0" smtClean="0"/>
              <a:t> for a colonial power, the British the third-best, and the French easily the </a:t>
            </a:r>
            <a:r>
              <a:rPr lang="en-US" u="sng" dirty="0" smtClean="0"/>
              <a:t>worst possible choice</a:t>
            </a:r>
          </a:p>
          <a:p>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oberlin.edu/library/digital/king-crane/King_Crane_Commission_1919_thumb.jpg"/>
          <p:cNvPicPr>
            <a:picLocks noChangeAspect="1" noChangeArrowheads="1"/>
          </p:cNvPicPr>
          <p:nvPr/>
        </p:nvPicPr>
        <p:blipFill>
          <a:blip r:embed="rId2"/>
          <a:srcRect/>
          <a:stretch>
            <a:fillRect/>
          </a:stretch>
        </p:blipFill>
        <p:spPr bwMode="auto">
          <a:xfrm>
            <a:off x="0" y="1371601"/>
            <a:ext cx="9173616" cy="5486400"/>
          </a:xfrm>
          <a:prstGeom prst="rect">
            <a:avLst/>
          </a:prstGeom>
          <a:noFill/>
        </p:spPr>
      </p:pic>
      <p:sp>
        <p:nvSpPr>
          <p:cNvPr id="3" name="Title 2"/>
          <p:cNvSpPr>
            <a:spLocks noGrp="1"/>
          </p:cNvSpPr>
          <p:nvPr>
            <p:ph type="title"/>
          </p:nvPr>
        </p:nvSpPr>
        <p:spPr/>
        <p:txBody>
          <a:bodyPr/>
          <a:lstStyle/>
          <a:p>
            <a:r>
              <a:rPr lang="en-US" dirty="0" smtClean="0"/>
              <a:t>King-Crane Commission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King-Crane Commission</a:t>
            </a:r>
            <a:endParaRPr lang="en-US" dirty="0"/>
          </a:p>
        </p:txBody>
      </p:sp>
      <p:sp>
        <p:nvSpPr>
          <p:cNvPr id="3" name="Content Placeholder 2"/>
          <p:cNvSpPr>
            <a:spLocks noGrp="1"/>
          </p:cNvSpPr>
          <p:nvPr>
            <p:ph idx="1"/>
          </p:nvPr>
        </p:nvSpPr>
        <p:spPr>
          <a:xfrm>
            <a:off x="0" y="1524000"/>
            <a:ext cx="9144000" cy="5334000"/>
          </a:xfrm>
        </p:spPr>
        <p:txBody>
          <a:bodyPr>
            <a:normAutofit fontScale="92500" lnSpcReduction="10000"/>
          </a:bodyPr>
          <a:lstStyle/>
          <a:p>
            <a:r>
              <a:rPr lang="en-US" dirty="0" smtClean="0"/>
              <a:t>Concerning Zionism, the only way to establish a viable Jewish state would be with armed force to enforce it. This was precisely what the Commission wanted to avoid, so they dismissed the idea, saying that </a:t>
            </a:r>
            <a:r>
              <a:rPr lang="en-US" b="1" dirty="0" smtClean="0"/>
              <a:t>Zionists anticipated "a practically complete dispossession of the present non-Jewish inhabitants to Palestine"</a:t>
            </a:r>
            <a:r>
              <a:rPr lang="en-US" dirty="0" smtClean="0"/>
              <a:t>. </a:t>
            </a:r>
          </a:p>
          <a:p>
            <a:r>
              <a:rPr lang="en-US" dirty="0" smtClean="0"/>
              <a:t>That said, there would be nothing wrong with Jews coming to "Israel" and simply living as Jewish Syrian citizens, but noted “…the erection of such a Jewish State [could not] be accomplished without the </a:t>
            </a:r>
            <a:r>
              <a:rPr lang="en-US" b="1" dirty="0" smtClean="0"/>
              <a:t>gravest trespass upon the civil and religious rights of existing non-Jewish communities in Palestine</a:t>
            </a:r>
            <a:r>
              <a:rPr lang="en-US" dirty="0" smtClean="0"/>
              <a:t>."</a:t>
            </a:r>
          </a:p>
          <a:p>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Disaster in Paris Concludes</a:t>
            </a:r>
            <a:endParaRPr lang="en-US" dirty="0"/>
          </a:p>
        </p:txBody>
      </p:sp>
      <p:sp>
        <p:nvSpPr>
          <p:cNvPr id="3" name="Content Placeholder 2"/>
          <p:cNvSpPr>
            <a:spLocks noGrp="1"/>
          </p:cNvSpPr>
          <p:nvPr>
            <p:ph idx="1"/>
          </p:nvPr>
        </p:nvSpPr>
        <p:spPr>
          <a:xfrm>
            <a:off x="152400" y="1066800"/>
            <a:ext cx="8991600" cy="5486400"/>
          </a:xfrm>
        </p:spPr>
        <p:txBody>
          <a:bodyPr>
            <a:normAutofit fontScale="92500" lnSpcReduction="20000"/>
          </a:bodyPr>
          <a:lstStyle/>
          <a:p>
            <a:r>
              <a:rPr lang="en-US" dirty="0" smtClean="0"/>
              <a:t>The proposal was viewed as childish by the French and British delegates, who did not believe that public opinion, in the European and American sense, existed in the Middle East.</a:t>
            </a:r>
          </a:p>
          <a:p>
            <a:r>
              <a:rPr lang="en-US" dirty="0" smtClean="0"/>
              <a:t>by the time the commission was ready with its report, Wilson’s health was failing and was in no position to defend it</a:t>
            </a:r>
          </a:p>
          <a:p>
            <a:r>
              <a:rPr lang="en-US" dirty="0" smtClean="0"/>
              <a:t>The Paris Peace Conference concluded with the establishment of mandate system per Sykes-Picot and granted the wishes of Zionists. The Arabs were just out of luck.</a:t>
            </a:r>
          </a:p>
          <a:p>
            <a:r>
              <a:rPr lang="en-US" dirty="0" smtClean="0"/>
              <a:t>Every one of Wilson’s fourteen points was rejected except the establishment of League of Nations and even that, the American Congress refused to ratify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Zionism</a:t>
            </a:r>
            <a:endParaRPr lang="en-US" dirty="0"/>
          </a:p>
        </p:txBody>
      </p:sp>
      <p:sp>
        <p:nvSpPr>
          <p:cNvPr id="3" name="Content Placeholder 2"/>
          <p:cNvSpPr>
            <a:spLocks noGrp="1"/>
          </p:cNvSpPr>
          <p:nvPr>
            <p:ph idx="1"/>
          </p:nvPr>
        </p:nvSpPr>
        <p:spPr>
          <a:xfrm>
            <a:off x="0" y="1447800"/>
            <a:ext cx="9144000" cy="5410200"/>
          </a:xfrm>
        </p:spPr>
        <p:txBody>
          <a:bodyPr>
            <a:normAutofit lnSpcReduction="10000"/>
          </a:bodyPr>
          <a:lstStyle/>
          <a:p>
            <a:r>
              <a:rPr lang="en-US" dirty="0" smtClean="0"/>
              <a:t>A form of Jewish nationalism, </a:t>
            </a:r>
            <a:r>
              <a:rPr lang="en-US" b="1" i="1" dirty="0" smtClean="0"/>
              <a:t>Zionism</a:t>
            </a:r>
            <a:r>
              <a:rPr lang="en-US" dirty="0" smtClean="0"/>
              <a:t>, a 19</a:t>
            </a:r>
            <a:r>
              <a:rPr lang="en-US" baseline="30000" dirty="0" smtClean="0"/>
              <a:t>th</a:t>
            </a:r>
            <a:r>
              <a:rPr lang="en-US" dirty="0" smtClean="0"/>
              <a:t> century movement to establish an autonomous Jewish state</a:t>
            </a:r>
          </a:p>
          <a:p>
            <a:r>
              <a:rPr lang="en-US" b="1" i="1" dirty="0" smtClean="0"/>
              <a:t>Predicated on three principles:</a:t>
            </a:r>
          </a:p>
          <a:p>
            <a:pPr marL="971550" lvl="1" indent="-514350">
              <a:buFont typeface="+mj-lt"/>
              <a:buAutoNum type="arabicPeriod"/>
            </a:pPr>
            <a:r>
              <a:rPr lang="en-US" b="1" dirty="0"/>
              <a:t>constitution of Jews </a:t>
            </a:r>
            <a:r>
              <a:rPr lang="en-US" dirty="0"/>
              <a:t>world wide as a people that maintained distinct identity despite centuries of global dispersion, a nation  now ready to </a:t>
            </a:r>
            <a:r>
              <a:rPr lang="en-US" dirty="0" smtClean="0"/>
              <a:t>reunify</a:t>
            </a:r>
          </a:p>
          <a:p>
            <a:pPr marL="971550" lvl="1" indent="-514350">
              <a:buFont typeface="+mj-lt"/>
              <a:buAutoNum type="arabicPeriod"/>
            </a:pPr>
            <a:r>
              <a:rPr lang="en-US" dirty="0"/>
              <a:t>location of a national homeland on a specific territory, defined on the basis of the Biblical </a:t>
            </a:r>
            <a:r>
              <a:rPr lang="en-US" b="1" dirty="0" err="1"/>
              <a:t>Eretz</a:t>
            </a:r>
            <a:r>
              <a:rPr lang="en-US" b="1" dirty="0"/>
              <a:t> </a:t>
            </a:r>
            <a:r>
              <a:rPr lang="en-US" b="1" dirty="0" smtClean="0"/>
              <a:t>Israel</a:t>
            </a:r>
          </a:p>
          <a:p>
            <a:pPr marL="971550" lvl="1" indent="-514350">
              <a:buFont typeface="+mj-lt"/>
              <a:buAutoNum type="arabicPeriod"/>
            </a:pPr>
            <a:r>
              <a:rPr lang="en-US" dirty="0"/>
              <a:t>territorial and juridical (relating to judicial proceedings and the administration of the law)</a:t>
            </a:r>
            <a:r>
              <a:rPr lang="en-US" b="1" dirty="0"/>
              <a:t> independence of this nation</a:t>
            </a:r>
            <a:r>
              <a:rPr lang="en-US" dirty="0"/>
              <a:t> in the form of a modern country</a:t>
            </a:r>
            <a:endParaRPr lang="en-US"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143000"/>
          </a:xfrm>
        </p:spPr>
        <p:txBody>
          <a:bodyPr/>
          <a:lstStyle/>
          <a:p>
            <a:r>
              <a:rPr lang="en-US" dirty="0" smtClean="0"/>
              <a:t>Zionism</a:t>
            </a:r>
            <a:endParaRPr lang="en-US" dirty="0"/>
          </a:p>
        </p:txBody>
      </p:sp>
      <p:sp>
        <p:nvSpPr>
          <p:cNvPr id="3" name="Content Placeholder 2"/>
          <p:cNvSpPr>
            <a:spLocks noGrp="1"/>
          </p:cNvSpPr>
          <p:nvPr>
            <p:ph idx="1"/>
          </p:nvPr>
        </p:nvSpPr>
        <p:spPr>
          <a:xfrm>
            <a:off x="0" y="1295400"/>
            <a:ext cx="4343400" cy="3733800"/>
          </a:xfrm>
        </p:spPr>
        <p:txBody>
          <a:bodyPr>
            <a:normAutofit lnSpcReduction="10000"/>
          </a:bodyPr>
          <a:lstStyle/>
          <a:p>
            <a:r>
              <a:rPr lang="en-US" dirty="0"/>
              <a:t>Zionism began in 1896, </a:t>
            </a:r>
            <a:r>
              <a:rPr lang="en-US" b="1" dirty="0" smtClean="0"/>
              <a:t>Theodore Herzl </a:t>
            </a:r>
            <a:r>
              <a:rPr lang="en-US" dirty="0"/>
              <a:t>published a pamphlet, </a:t>
            </a:r>
            <a:r>
              <a:rPr lang="en-US" i="1" dirty="0"/>
              <a:t>The Jewish State</a:t>
            </a:r>
            <a:r>
              <a:rPr lang="en-US" dirty="0"/>
              <a:t>, which derided the futility of assimilation of Jews into their host nations</a:t>
            </a:r>
          </a:p>
        </p:txBody>
      </p:sp>
      <p:pic>
        <p:nvPicPr>
          <p:cNvPr id="1026" name="Picture 2" descr="http://upload.wikimedia.org/wikipedia/commons/c/cd/Map_Land_of_Israel.jpg"/>
          <p:cNvPicPr>
            <a:picLocks noChangeAspect="1" noChangeArrowheads="1"/>
          </p:cNvPicPr>
          <p:nvPr/>
        </p:nvPicPr>
        <p:blipFill>
          <a:blip r:embed="rId2"/>
          <a:srcRect/>
          <a:stretch>
            <a:fillRect/>
          </a:stretch>
        </p:blipFill>
        <p:spPr bwMode="auto">
          <a:xfrm>
            <a:off x="4249103" y="0"/>
            <a:ext cx="4894897" cy="6858000"/>
          </a:xfrm>
          <a:prstGeom prst="rect">
            <a:avLst/>
          </a:prstGeom>
          <a:noFill/>
        </p:spPr>
      </p:pic>
      <p:pic>
        <p:nvPicPr>
          <p:cNvPr id="1028" name="Picture 4" descr="File:Herzl retouched.jpg">
            <a:hlinkClick r:id="rId3"/>
          </p:cNvPr>
          <p:cNvPicPr>
            <a:picLocks noChangeAspect="1" noChangeArrowheads="1"/>
          </p:cNvPicPr>
          <p:nvPr/>
        </p:nvPicPr>
        <p:blipFill>
          <a:blip r:embed="rId4"/>
          <a:srcRect/>
          <a:stretch>
            <a:fillRect/>
          </a:stretch>
        </p:blipFill>
        <p:spPr bwMode="auto">
          <a:xfrm>
            <a:off x="1828800" y="4352924"/>
            <a:ext cx="2381250" cy="25050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Anti-Semitism in Europe</a:t>
            </a:r>
            <a:endParaRPr lang="en-US" dirty="0"/>
          </a:p>
        </p:txBody>
      </p:sp>
      <p:sp>
        <p:nvSpPr>
          <p:cNvPr id="3" name="Content Placeholder 2"/>
          <p:cNvSpPr>
            <a:spLocks noGrp="1"/>
          </p:cNvSpPr>
          <p:nvPr>
            <p:ph idx="1"/>
          </p:nvPr>
        </p:nvSpPr>
        <p:spPr>
          <a:xfrm>
            <a:off x="228600" y="1600200"/>
            <a:ext cx="8686800" cy="4953000"/>
          </a:xfrm>
        </p:spPr>
        <p:txBody>
          <a:bodyPr>
            <a:normAutofit lnSpcReduction="10000"/>
          </a:bodyPr>
          <a:lstStyle/>
          <a:p>
            <a:r>
              <a:rPr lang="en-US" dirty="0" smtClean="0"/>
              <a:t>Herzl followed the </a:t>
            </a:r>
            <a:r>
              <a:rPr lang="en-US" b="1" dirty="0" smtClean="0"/>
              <a:t>Dreyfus Affair</a:t>
            </a:r>
            <a:r>
              <a:rPr lang="en-US" dirty="0" smtClean="0"/>
              <a:t>, a notorious anti-Semitic incident in France in which a French Jewish army captain was falsely convicted of spying for Germany. </a:t>
            </a:r>
          </a:p>
          <a:p>
            <a:pPr lvl="1"/>
            <a:r>
              <a:rPr lang="en-US" dirty="0" smtClean="0"/>
              <a:t>He witnessed mass rallies in Paris following the Dreyfus trial where many chanted "Death to the Jews!" </a:t>
            </a:r>
          </a:p>
          <a:p>
            <a:r>
              <a:rPr lang="en-US" dirty="0" smtClean="0"/>
              <a:t>Herzl came to reject his early ideas regarding Jewish emancipation and assimilation, and to believe that the </a:t>
            </a:r>
            <a:r>
              <a:rPr lang="en-US" b="1" i="1" dirty="0" smtClean="0"/>
              <a:t>Jews must remove themselves from Europe and create their own state</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le:Herzl Flag.jpg">
            <a:hlinkClick r:id="rId2"/>
          </p:cNvPr>
          <p:cNvPicPr>
            <a:picLocks noChangeAspect="1" noChangeArrowheads="1"/>
          </p:cNvPicPr>
          <p:nvPr/>
        </p:nvPicPr>
        <p:blipFill>
          <a:blip r:embed="rId3"/>
          <a:srcRect/>
          <a:stretch>
            <a:fillRect/>
          </a:stretch>
        </p:blipFill>
        <p:spPr bwMode="auto">
          <a:xfrm>
            <a:off x="0" y="1600200"/>
            <a:ext cx="3139719" cy="4343400"/>
          </a:xfrm>
          <a:prstGeom prst="rect">
            <a:avLst/>
          </a:prstGeom>
          <a:noFill/>
        </p:spPr>
      </p:pic>
      <p:sp>
        <p:nvSpPr>
          <p:cNvPr id="2" name="Title 1"/>
          <p:cNvSpPr>
            <a:spLocks noGrp="1"/>
          </p:cNvSpPr>
          <p:nvPr>
            <p:ph type="title"/>
          </p:nvPr>
        </p:nvSpPr>
        <p:spPr>
          <a:xfrm>
            <a:off x="457200" y="274638"/>
            <a:ext cx="8229600" cy="944562"/>
          </a:xfrm>
        </p:spPr>
        <p:txBody>
          <a:bodyPr/>
          <a:lstStyle/>
          <a:p>
            <a:r>
              <a:rPr lang="en-US" dirty="0" smtClean="0"/>
              <a:t>First Zionist Congress 1897</a:t>
            </a:r>
            <a:endParaRPr lang="en-US" dirty="0"/>
          </a:p>
        </p:txBody>
      </p:sp>
      <p:sp>
        <p:nvSpPr>
          <p:cNvPr id="3" name="Content Placeholder 2"/>
          <p:cNvSpPr>
            <a:spLocks noGrp="1"/>
          </p:cNvSpPr>
          <p:nvPr>
            <p:ph idx="1"/>
          </p:nvPr>
        </p:nvSpPr>
        <p:spPr>
          <a:xfrm>
            <a:off x="2590800" y="1600200"/>
            <a:ext cx="6553200" cy="5029200"/>
          </a:xfrm>
        </p:spPr>
        <p:txBody>
          <a:bodyPr/>
          <a:lstStyle/>
          <a:p>
            <a:r>
              <a:rPr lang="en-US" dirty="0" smtClean="0"/>
              <a:t>Herzl’s ideas were not well received initially by most Jews who doubted his credibility and considered him in rebellion against God</a:t>
            </a:r>
          </a:p>
          <a:p>
            <a:r>
              <a:rPr lang="en-US" dirty="0" smtClean="0"/>
              <a:t>Through the efforts of Rev. </a:t>
            </a:r>
            <a:r>
              <a:rPr lang="en-US" dirty="0" err="1" smtClean="0"/>
              <a:t>Hechler</a:t>
            </a:r>
            <a:r>
              <a:rPr lang="en-US" dirty="0" smtClean="0"/>
              <a:t> and the Grand Duke, Herzl publicly met the Kaiser Wilhelm I in 1898. </a:t>
            </a:r>
          </a:p>
          <a:p>
            <a:pPr lvl="1"/>
            <a:r>
              <a:rPr lang="en-US" dirty="0" smtClean="0"/>
              <a:t>The meeting significantly advanced Herzl's and Zionism legitimacy in Jewish and world opinion.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Zionist Congress 1897</a:t>
            </a:r>
            <a:endParaRPr lang="en-US" dirty="0"/>
          </a:p>
        </p:txBody>
      </p:sp>
      <p:sp>
        <p:nvSpPr>
          <p:cNvPr id="3" name="Content Placeholder 2"/>
          <p:cNvSpPr>
            <a:spLocks noGrp="1"/>
          </p:cNvSpPr>
          <p:nvPr>
            <p:ph idx="1"/>
          </p:nvPr>
        </p:nvSpPr>
        <p:spPr>
          <a:xfrm>
            <a:off x="0" y="1371600"/>
            <a:ext cx="9144000" cy="5486400"/>
          </a:xfrm>
        </p:spPr>
        <p:txBody>
          <a:bodyPr/>
          <a:lstStyle/>
          <a:p>
            <a:r>
              <a:rPr lang="en-US" dirty="0" smtClean="0"/>
              <a:t>Conflicts arose between Orthodox and Reformed Jews over Zionism</a:t>
            </a:r>
          </a:p>
          <a:p>
            <a:pPr lvl="1"/>
            <a:r>
              <a:rPr lang="en-US" dirty="0" smtClean="0"/>
              <a:t>secularists held that Jewish state could be anywhere</a:t>
            </a:r>
          </a:p>
          <a:p>
            <a:pPr lvl="1"/>
            <a:r>
              <a:rPr lang="en-US" dirty="0" smtClean="0"/>
              <a:t>orthodox insisted return to Palestine was all-important</a:t>
            </a:r>
          </a:p>
          <a:p>
            <a:r>
              <a:rPr lang="en-US" b="1" dirty="0" smtClean="0"/>
              <a:t>The First Zionist Congress </a:t>
            </a:r>
            <a:r>
              <a:rPr lang="en-US" dirty="0" smtClean="0"/>
              <a:t>was held in Basel, Switzerland in 1897:  the delegates reached consensus that Palestine was the only choice with emotional appeal to Jews worldwide</a:t>
            </a:r>
          </a:p>
          <a:p>
            <a:pPr lvl="1"/>
            <a:r>
              <a:rPr lang="en-US" dirty="0" smtClean="0"/>
              <a:t>the delegates worked to achieve other common goals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24964</TotalTime>
  <Words>3384</Words>
  <Application>Microsoft Office PowerPoint</Application>
  <PresentationFormat>On-screen Show (4:3)</PresentationFormat>
  <Paragraphs>202</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Zionism and Conflicting Promises</vt:lpstr>
      <vt:lpstr>Diaspora</vt:lpstr>
      <vt:lpstr>Jewish World</vt:lpstr>
      <vt:lpstr>Reformed vs Orthodox Judaism</vt:lpstr>
      <vt:lpstr>Zionism</vt:lpstr>
      <vt:lpstr>Zionism</vt:lpstr>
      <vt:lpstr>Anti-Semitism in Europe</vt:lpstr>
      <vt:lpstr>First Zionist Congress 1897</vt:lpstr>
      <vt:lpstr>First Zionist Congress 1897</vt:lpstr>
      <vt:lpstr>Zionism</vt:lpstr>
      <vt:lpstr>Zionism finds an Ally</vt:lpstr>
      <vt:lpstr>Chaim Weizmann</vt:lpstr>
      <vt:lpstr>Weizmann Pushed Zionism Forward</vt:lpstr>
      <vt:lpstr>World War Motivated Britain to Make Contradictory Promises</vt:lpstr>
      <vt:lpstr>World War I Brought Three Conflicting Promises</vt:lpstr>
      <vt:lpstr>World War I</vt:lpstr>
      <vt:lpstr>Gallipoli Campaign</vt:lpstr>
      <vt:lpstr>Gallipoli Campaign</vt:lpstr>
      <vt:lpstr>Slide 19</vt:lpstr>
      <vt:lpstr>Arab Revolt</vt:lpstr>
      <vt:lpstr>Arab Revolt</vt:lpstr>
      <vt:lpstr>Husayn-McMahon Correspondence</vt:lpstr>
      <vt:lpstr>Sharif Husayn</vt:lpstr>
      <vt:lpstr>Husayn-McMahon Correspondence</vt:lpstr>
      <vt:lpstr>Trouble Ahead</vt:lpstr>
      <vt:lpstr>Sykes-Picot Agreement</vt:lpstr>
      <vt:lpstr>Charles Georges-Picot &amp; Mark Sykes</vt:lpstr>
      <vt:lpstr>Balfour Declaration</vt:lpstr>
      <vt:lpstr>Arthur Balfour</vt:lpstr>
      <vt:lpstr>Balfour Declaration</vt:lpstr>
      <vt:lpstr>Balfour Declaration</vt:lpstr>
      <vt:lpstr>Slide 32</vt:lpstr>
      <vt:lpstr>Disaster at Paris Peace Conference</vt:lpstr>
      <vt:lpstr>Slide 34</vt:lpstr>
      <vt:lpstr>Zionists at Paris</vt:lpstr>
      <vt:lpstr>Big Four</vt:lpstr>
      <vt:lpstr>The Arab Delegation</vt:lpstr>
      <vt:lpstr>Forces Weakening Arab Position</vt:lpstr>
      <vt:lpstr>Faysal Begins to Concede</vt:lpstr>
      <vt:lpstr>Disaster at Paris Peace Conference</vt:lpstr>
      <vt:lpstr>Disaster at Paris Peace Conference</vt:lpstr>
      <vt:lpstr>Disaster at Paris Peace Conference</vt:lpstr>
      <vt:lpstr>King-Crane Commission</vt:lpstr>
      <vt:lpstr>King-Crane Commission</vt:lpstr>
      <vt:lpstr>King-Crane Commission</vt:lpstr>
      <vt:lpstr>Disaster in Paris Concludes</vt:lpstr>
    </vt:vector>
  </TitlesOfParts>
  <Company>SBAAG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Zionism</dc:title>
  <dc:creator>John Kellogg</dc:creator>
  <cp:lastModifiedBy>John Kellogg</cp:lastModifiedBy>
  <cp:revision>13</cp:revision>
  <dcterms:created xsi:type="dcterms:W3CDTF">2011-10-01T05:30:28Z</dcterms:created>
  <dcterms:modified xsi:type="dcterms:W3CDTF">2011-10-21T20:08:50Z</dcterms:modified>
</cp:coreProperties>
</file>